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233" r:id="rId1"/>
    <p:sldMasterId id="2147484236" r:id="rId2"/>
    <p:sldMasterId id="2147484241" r:id="rId3"/>
    <p:sldMasterId id="2147484525" r:id="rId4"/>
    <p:sldMasterId id="2147485113" r:id="rId5"/>
  </p:sldMasterIdLst>
  <p:notesMasterIdLst>
    <p:notesMasterId r:id="rId44"/>
  </p:notesMasterIdLst>
  <p:sldIdLst>
    <p:sldId id="266" r:id="rId6"/>
    <p:sldId id="336" r:id="rId7"/>
    <p:sldId id="342" r:id="rId8"/>
    <p:sldId id="337" r:id="rId9"/>
    <p:sldId id="347" r:id="rId10"/>
    <p:sldId id="338" r:id="rId11"/>
    <p:sldId id="351" r:id="rId12"/>
    <p:sldId id="302" r:id="rId13"/>
    <p:sldId id="335" r:id="rId14"/>
    <p:sldId id="322" r:id="rId15"/>
    <p:sldId id="323" r:id="rId16"/>
    <p:sldId id="340" r:id="rId17"/>
    <p:sldId id="301" r:id="rId18"/>
    <p:sldId id="269" r:id="rId19"/>
    <p:sldId id="356" r:id="rId20"/>
    <p:sldId id="360" r:id="rId21"/>
    <p:sldId id="328" r:id="rId22"/>
    <p:sldId id="329" r:id="rId23"/>
    <p:sldId id="282" r:id="rId24"/>
    <p:sldId id="283" r:id="rId25"/>
    <p:sldId id="284" r:id="rId26"/>
    <p:sldId id="358" r:id="rId27"/>
    <p:sldId id="359" r:id="rId28"/>
    <p:sldId id="371" r:id="rId29"/>
    <p:sldId id="355" r:id="rId30"/>
    <p:sldId id="343" r:id="rId31"/>
    <p:sldId id="349" r:id="rId32"/>
    <p:sldId id="345" r:id="rId33"/>
    <p:sldId id="297" r:id="rId34"/>
    <p:sldId id="330" r:id="rId35"/>
    <p:sldId id="333" r:id="rId36"/>
    <p:sldId id="341" r:id="rId37"/>
    <p:sldId id="339" r:id="rId38"/>
    <p:sldId id="305" r:id="rId39"/>
    <p:sldId id="352" r:id="rId40"/>
    <p:sldId id="353" r:id="rId41"/>
    <p:sldId id="354" r:id="rId42"/>
    <p:sldId id="348" r:id="rId4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CC3399"/>
    <a:srgbClr val="FF33CC"/>
    <a:srgbClr val="990033"/>
    <a:srgbClr val="762828"/>
    <a:srgbClr val="0000FF"/>
    <a:srgbClr val="A50021"/>
    <a:srgbClr val="F2AD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9" autoAdjust="0"/>
    <p:restoredTop sz="98294" autoAdjust="0"/>
  </p:normalViewPr>
  <p:slideViewPr>
    <p:cSldViewPr>
      <p:cViewPr varScale="1">
        <p:scale>
          <a:sx n="158" d="100"/>
          <a:sy n="158" d="100"/>
        </p:scale>
        <p:origin x="1776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A182BA6-335E-0AC0-7537-D914545C19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983C07-6FD4-A74D-4693-B1C5729F713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2A5C5CC-97B8-41A7-A368-59C26DD23061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91981B1F-A218-4038-F9E1-BE96D0170E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D3067931-0CE3-9C5B-FF06-EB211D32FE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B3A5CF-3F8A-4A63-FB86-885309DF6F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954068-CE1C-0CBC-A59E-3BEA04B26B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BBBDDE0-69CE-4E72-B335-C98ED1863F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>
            <a:extLst>
              <a:ext uri="{FF2B5EF4-FFF2-40B4-BE49-F238E27FC236}">
                <a16:creationId xmlns:a16="http://schemas.microsoft.com/office/drawing/2014/main" id="{BDAFC88A-349B-6DD5-27DE-047DD7EF36B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备注占位符 2">
            <a:extLst>
              <a:ext uri="{FF2B5EF4-FFF2-40B4-BE49-F238E27FC236}">
                <a16:creationId xmlns:a16="http://schemas.microsoft.com/office/drawing/2014/main" id="{172ED144-03FA-ED46-0581-BB392DB0632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604" name="灯片编号占位符 3">
            <a:extLst>
              <a:ext uri="{FF2B5EF4-FFF2-40B4-BE49-F238E27FC236}">
                <a16:creationId xmlns:a16="http://schemas.microsoft.com/office/drawing/2014/main" id="{6D30E930-594E-058F-2A3B-F4881C4D88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7EDE3AC-70BD-491C-A477-EA431B0361C2}" type="slidenum">
              <a:rPr lang="zh-CN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</a:t>
            </a:fld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6148" name="日期占位符 4">
            <a:extLst>
              <a:ext uri="{FF2B5EF4-FFF2-40B4-BE49-F238E27FC236}">
                <a16:creationId xmlns:a16="http://schemas.microsoft.com/office/drawing/2014/main" id="{1AD0B641-5B57-F7F8-297A-959CC5E7B7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</a:ln>
        </p:spPr>
        <p:txBody>
          <a:bodyPr/>
          <a:lstStyle/>
          <a:p>
            <a:pPr>
              <a:defRPr/>
            </a:pPr>
            <a:fld id="{20D41E11-65ED-463F-8394-D7841A84137D}" type="datetime2">
              <a:rPr lang="zh-CN" altLang="en-US">
                <a:latin typeface="Times New Roman" panose="02020603050405020304" pitchFamily="18" charset="0"/>
              </a:rPr>
              <a:pPr>
                <a:defRPr/>
              </a:pPr>
              <a:t>2023年11月12日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6216D745-6E47-027C-C08B-50D5141D50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4AD684E5-0C21-3B1E-80B5-DEC1813427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8D61E149-A3C9-B8A9-20D2-B76E9947A3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2A28F35-BA88-4E7A-9265-76F89ED98FEE}" type="slidenum">
              <a:rPr lang="zh-CN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E8D5C05-2671-D395-3768-F6AE8EB7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0CEC3-B78E-4D5B-A007-75FE1F316F77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9B2435-E660-FF39-79C8-716443EA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CF7B0D-91E1-F32F-9396-B1E09FC8F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1125C3B-F95D-4767-A6EA-199A60E542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571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CCA63C-D5AF-A366-F314-B55EDB99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A294645-542C-4679-8566-1A8AF5EAF1FE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FD98EB-D333-9BBF-8DCE-CF4FFC007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5B96D1-5215-1628-69BD-43CEC3899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5A6312B-3262-4B27-A297-7C01178BE7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380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2CEEA7-34A0-FEB5-C013-9DF8F3274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6C4F84C-60AC-48ED-973D-5CB3AED0310A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132E4B-C5E1-EFCD-9C11-651A1D1D1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F0556E-DA50-3804-150A-38C5A4614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CC19ADE-679B-41F5-B772-C0F7A2496C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864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AF642B2-5BC7-97A5-D2D3-70AA353E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5D2FD95-3B4D-4AE4-8ADD-EBDD9141E9A4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2F4DB22-4ED9-EE83-A7AD-7E3042F4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3AEA16-0E51-3C22-AA64-8C891FE02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0779368-8104-48C7-889E-F264DB2D38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81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951A22-E75B-B1D5-659F-B27CBF18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12968796-0F09-41FE-A232-EF8F657B645C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72667B-18FC-F6A4-EAA6-864DAB93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1D750C-A63F-DCC7-7908-6D6EC141E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77FC196-1242-4B78-ACA7-A501BEE2F8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280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5D9796-E072-32A1-4A30-5D316276E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AFC9EDB-D6F7-4B95-8794-F68B9FB4836E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25B4DE-C505-A0D9-9B72-AA2B7A58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ED6D27-6C39-2ED2-5376-FF0472518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44B332E-49D9-4568-9E6E-6D8BCA10AC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513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3D875F-224D-25A8-D488-0EB169857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12BB44D6-4832-44DD-89FD-57C12843E20B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2CC8C8-9A8D-220A-A6BA-4655D610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F12739-1A2F-12B1-D8CC-82E45ECB4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0111678-72FE-4531-B22C-9847FB890DA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910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798E1F-686F-2EC8-DF08-43586D21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580639A2-370C-455C-9A6D-022D7C00C125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598A75-823E-969A-85D4-0D3F97CE0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8A3889-919A-61C3-B4AF-33743418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186A1BA-0667-43BB-81BE-475151A45F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266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4C6B5B-3C88-FBB0-BB5C-B2A1C6EE1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2F804E58-C606-4755-97F3-299EA04B15E7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51EC8-F882-155E-D532-D4FE658BE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B4CBBE-5B6E-9896-3A66-B9E469B5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129E664-7282-4798-AEAC-8505A136E9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271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40EF7F-A223-608D-97DE-9704A2FCE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2A1F573-95C8-403D-8325-49AB02C2CEC5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EA004F-0FF2-9534-8FC8-7FD6873C1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2B6CD0-5B3D-6716-7206-6471108D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68A7CF4-5C72-49F7-9FBA-64B3AC2D558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947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4DBF2B-A111-E46D-466B-B2A239DEF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B088A-7837-4E72-BE17-F77A89FE1817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E5F45B-4189-43E5-C001-F94D4ED4B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736601-5172-7580-744E-6BE483C77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A234DF2-6AAC-4DE6-BF14-786CA0F8B9D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32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B463DB5-2A1F-89D2-E19C-F8433265D0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  <a:cs typeface="幼圆" panose="020105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4212009-54B1-8ECB-CBC6-02635FEA3F1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  <a:cs typeface="幼圆" panose="020105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90C809F-EB18-9232-70DF-6E8E67776E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>
              <a:defRPr/>
            </a:pPr>
            <a:fld id="{9F601FB4-7DFE-4898-9D23-1CAE2D7B6A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7713347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幼圆" panose="02010509060101010101" charset="-122"/>
                <a:ea typeface="幼圆" panose="02010509060101010101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latin typeface="幼圆" panose="02010509060101010101" charset="-122"/>
                <a:ea typeface="幼圆" panose="02010509060101010101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7206AC4-6740-D176-D058-5B20BF920E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BDAD62-2862-7911-2953-CBF1404F6C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886A84-BF34-1043-5F4D-B8CC566D0C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2A392EFC-A6E9-4AEF-B04C-E3CCCF7DAF9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3668374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0ACA2F0-7400-D464-CA38-C2E7B111DF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0ED5B50-4565-B058-CCCE-30B172719B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>
                <a:latin typeface="Georgia" panose="02040502050405020303" pitchFamily="18" charset="0"/>
                <a:ea typeface="方正舒体" panose="02010601030101010101" pitchFamily="2" charset="-122"/>
              </a:defRPr>
            </a:lvl1pPr>
          </a:lstStyle>
          <a:p>
            <a:fld id="{645E3E2F-CECA-4D36-A3EA-7AC48C2C418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BC9D2826-4E40-4E9E-388F-04D57F4733C8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 bwMode="auto">
          <a:xfrm>
            <a:off x="3124200" y="6356350"/>
            <a:ext cx="2895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4405318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5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2" name="日期占位符 3">
            <a:extLst>
              <a:ext uri="{FF2B5EF4-FFF2-40B4-BE49-F238E27FC236}">
                <a16:creationId xmlns:a16="http://schemas.microsoft.com/office/drawing/2014/main" id="{BAA32D0D-4BE4-07AB-3CC3-AD415565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3335ABDF-319C-179A-27E6-DD4728CDD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2D3911A1-71DA-247B-6279-FF58F9D7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>
                <a:latin typeface="Georgia" panose="02040502050405020303" pitchFamily="18" charset="0"/>
                <a:ea typeface="方正舒体" panose="02010601030101010101" pitchFamily="2" charset="-122"/>
              </a:defRPr>
            </a:lvl1pPr>
          </a:lstStyle>
          <a:p>
            <a:fld id="{234B3310-7D19-48E0-B590-790FA4B3E3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498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82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Rectangle 512">
            <a:extLst>
              <a:ext uri="{FF2B5EF4-FFF2-40B4-BE49-F238E27FC236}">
                <a16:creationId xmlns:a16="http://schemas.microsoft.com/office/drawing/2014/main" id="{61515F71-617B-2509-BD24-C1A654A6FD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14">
            <a:extLst>
              <a:ext uri="{FF2B5EF4-FFF2-40B4-BE49-F238E27FC236}">
                <a16:creationId xmlns:a16="http://schemas.microsoft.com/office/drawing/2014/main" id="{E5F28DB4-E0EB-7EBE-A283-7650AC9DC8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16">
            <a:extLst>
              <a:ext uri="{FF2B5EF4-FFF2-40B4-BE49-F238E27FC236}">
                <a16:creationId xmlns:a16="http://schemas.microsoft.com/office/drawing/2014/main" id="{B018A92D-D76B-4C3A-8DDF-51117AEA53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BF11E01C-9A27-4B56-BAB5-AAE9AF54E2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476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E87221-B056-4981-B821-9DBA9267A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74DDA-3A58-49D1-8C94-36F5FB9A40B5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F53169-DAAD-948A-A69B-7FDB038CC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5BBBD4-9647-DC13-C88E-939D8E00E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53AB275-36A4-42B5-A9C2-66B3129A7B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943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C135E40-B70E-55CE-2DB6-7464E9450C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  <a:cs typeface="幼圆" panose="020105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82E3463-C4F6-298F-1970-29B111327D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  <a:cs typeface="幼圆" panose="020105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8FBDA95-3E8C-2654-002A-F9BB24C4B8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>
              <a:defRPr/>
            </a:pPr>
            <a:fld id="{D0BD286A-02D5-4238-B5D7-C1FBF4FEDB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0836671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B4FBB3-F30E-C266-89B1-568B33790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480217-AB3C-4D2A-964A-8105AF312D63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B4668B-6D4D-A219-BAEA-FB7945948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0EF556-76F2-74FC-3E95-24B6A0499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5994535-DBA0-4F99-99DE-9CF72B5A2CA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330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E558082-9E9C-7BB5-7C62-A82E7B86A9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  <a:cs typeface="幼圆" panose="020105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2A0D9D8-812C-0C5E-C08A-025A5C1E23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  <a:cs typeface="幼圆" panose="020105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E466B4A-6C6E-D660-980E-F3A1D90A3A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>
              <a:defRPr/>
            </a:pPr>
            <a:fld id="{15FD85B9-9A2C-4D2C-9441-8292C619DA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7232380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03BFCC-71D7-0348-C7EB-DB15742DE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E28D5E7-1D44-480C-A882-E882FEFFEF39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372CAD-308B-C3EA-284C-91C8D6DB7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0642E4-2AF3-A349-E83D-76734800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AEDDDC4-222F-4DE2-86FF-AE756174FF3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3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789855-31D1-78B1-467E-972714114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5DDF434F-5C43-4F68-958A-2B65553C60A0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58AB9C-C282-4998-5DE8-D853BAED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E1C1AE-C08B-7BF5-DE90-4618BBBA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B9C3D0B-B0C2-472C-88AD-B01F124107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503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BAACFF-4F29-0B74-D22C-96ED40475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A6553AE-8210-43B2-9875-7ADAD1E5E96A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1D7018-B132-E38B-5A1B-758E65DF8F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1028" name="图片 6" descr="院徽正版.jpg">
            <a:extLst>
              <a:ext uri="{FF2B5EF4-FFF2-40B4-BE49-F238E27FC236}">
                <a16:creationId xmlns:a16="http://schemas.microsoft.com/office/drawing/2014/main" id="{8AED384A-019B-0C8F-CCF7-2668DD9841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763587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2">
            <a:extLst>
              <a:ext uri="{FF2B5EF4-FFF2-40B4-BE49-F238E27FC236}">
                <a16:creationId xmlns:a16="http://schemas.microsoft.com/office/drawing/2014/main" id="{A24ACC79-29DE-AB0A-1DBA-64C477AA95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8913"/>
            <a:ext cx="30130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">
            <a:extLst>
              <a:ext uri="{FF2B5EF4-FFF2-40B4-BE49-F238E27FC236}">
                <a16:creationId xmlns:a16="http://schemas.microsoft.com/office/drawing/2014/main" id="{5F251F5C-2E7B-7755-8167-4DCCF2E9A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0"/>
            <a:ext cx="3276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95" r:id="rId1"/>
    <p:sldLayoutId id="2147485096" r:id="rId2"/>
    <p:sldLayoutId id="2147485097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1F186C-E7F4-4866-AB7F-DB2BC8FEF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BE763DE-5005-4F7A-81E4-0ABA2743C36F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A6D883-1133-F52C-7E23-7521FEC2A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2052" name="图片 6" descr="院徽正版.jpg">
            <a:extLst>
              <a:ext uri="{FF2B5EF4-FFF2-40B4-BE49-F238E27FC236}">
                <a16:creationId xmlns:a16="http://schemas.microsoft.com/office/drawing/2014/main" id="{0BA36FFC-1029-1142-632E-786FDD33DD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763587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>
            <a:extLst>
              <a:ext uri="{FF2B5EF4-FFF2-40B4-BE49-F238E27FC236}">
                <a16:creationId xmlns:a16="http://schemas.microsoft.com/office/drawing/2014/main" id="{DB64B2FE-31F6-0923-8E4A-AC07D6D26C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8913"/>
            <a:ext cx="30130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2">
            <a:extLst>
              <a:ext uri="{FF2B5EF4-FFF2-40B4-BE49-F238E27FC236}">
                <a16:creationId xmlns:a16="http://schemas.microsoft.com/office/drawing/2014/main" id="{46D8CA17-059D-8AEB-9357-7605146C2E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0"/>
            <a:ext cx="3276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98" r:id="rId1"/>
    <p:sldLayoutId id="2147485099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A30D7F-7138-BC30-9327-95B055EB6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049D36B-9EB4-4834-9899-8E6F1A65B700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FE87E7-5A4C-632C-EADA-5B0F383B9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3076" name="图片 6" descr="院徽正版.jpg">
            <a:extLst>
              <a:ext uri="{FF2B5EF4-FFF2-40B4-BE49-F238E27FC236}">
                <a16:creationId xmlns:a16="http://schemas.microsoft.com/office/drawing/2014/main" id="{70BF4B50-A85F-AE0B-C908-37DBF9024D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763587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2">
            <a:extLst>
              <a:ext uri="{FF2B5EF4-FFF2-40B4-BE49-F238E27FC236}">
                <a16:creationId xmlns:a16="http://schemas.microsoft.com/office/drawing/2014/main" id="{E06CEE19-E963-9512-DD7F-1AAA1BA1BF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8913"/>
            <a:ext cx="30130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2">
            <a:extLst>
              <a:ext uri="{FF2B5EF4-FFF2-40B4-BE49-F238E27FC236}">
                <a16:creationId xmlns:a16="http://schemas.microsoft.com/office/drawing/2014/main" id="{F59C908C-65CC-8B35-1D08-DD3CFF7FAD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0"/>
            <a:ext cx="3276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00" r:id="rId1"/>
    <p:sldLayoutId id="2147485101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>
            <a:extLst>
              <a:ext uri="{FF2B5EF4-FFF2-40B4-BE49-F238E27FC236}">
                <a16:creationId xmlns:a16="http://schemas.microsoft.com/office/drawing/2014/main" id="{3FC90FC1-A058-2881-E2F6-B7E52F5D891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2">
            <a:extLst>
              <a:ext uri="{FF2B5EF4-FFF2-40B4-BE49-F238E27FC236}">
                <a16:creationId xmlns:a16="http://schemas.microsoft.com/office/drawing/2014/main" id="{346892EF-122B-1A53-DABD-40DAE5093F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ACFE23-D4C6-B45E-BC21-316EFD5D2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8C487F45-1CCA-4AC0-B6A5-4B52198A8319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9C8DE-1370-D603-F60A-166ACDC2F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0AB403-A7A4-DD61-9FBC-DA831A708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2D2AE2D-E6F5-4377-BF87-A07AF84970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02" r:id="rId1"/>
    <p:sldLayoutId id="2147485103" r:id="rId2"/>
    <p:sldLayoutId id="2147485104" r:id="rId3"/>
    <p:sldLayoutId id="2147485105" r:id="rId4"/>
    <p:sldLayoutId id="2147485106" r:id="rId5"/>
    <p:sldLayoutId id="2147485107" r:id="rId6"/>
    <p:sldLayoutId id="2147485108" r:id="rId7"/>
    <p:sldLayoutId id="2147485109" r:id="rId8"/>
    <p:sldLayoutId id="2147485110" r:id="rId9"/>
    <p:sldLayoutId id="2147485111" r:id="rId10"/>
    <p:sldLayoutId id="214748511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937D93-FFF8-7D50-B719-1D2F50F8A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4037FBB-1C3C-4CA6-975E-38A0B03B041C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EE574F-37D3-3258-CF88-C50D41076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1028" name="图片 6" descr="院徽正版.jpg">
            <a:extLst>
              <a:ext uri="{FF2B5EF4-FFF2-40B4-BE49-F238E27FC236}">
                <a16:creationId xmlns:a16="http://schemas.microsoft.com/office/drawing/2014/main" id="{839F076C-B42B-4D1D-E0AA-D49D762455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763587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2">
            <a:extLst>
              <a:ext uri="{FF2B5EF4-FFF2-40B4-BE49-F238E27FC236}">
                <a16:creationId xmlns:a16="http://schemas.microsoft.com/office/drawing/2014/main" id="{AD3187AD-A13A-E3CB-EC0C-80351850B6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5" t="3917" r="58134" b="86943"/>
          <a:stretch>
            <a:fillRect/>
          </a:stretch>
        </p:blipFill>
        <p:spPr bwMode="auto">
          <a:xfrm>
            <a:off x="900113" y="188913"/>
            <a:ext cx="30130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">
            <a:extLst>
              <a:ext uri="{FF2B5EF4-FFF2-40B4-BE49-F238E27FC236}">
                <a16:creationId xmlns:a16="http://schemas.microsoft.com/office/drawing/2014/main" id="{EC23FB21-E75B-FB9A-2E21-C1FB1525E2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t="77039" r="59604"/>
          <a:stretch>
            <a:fillRect/>
          </a:stretch>
        </p:blipFill>
        <p:spPr bwMode="auto">
          <a:xfrm>
            <a:off x="0" y="4800600"/>
            <a:ext cx="3276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673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4" r:id="rId1"/>
    <p:sldLayoutId id="2147485115" r:id="rId2"/>
    <p:sldLayoutId id="2147485116" r:id="rId3"/>
    <p:sldLayoutId id="2147485117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3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5BA266B-D4C2-15C1-7D2A-B603C7A353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>
                <a:latin typeface="+mj-ea"/>
                <a:ea typeface="+mj-ea"/>
              </a:rPr>
              <a:t>神经外科</a:t>
            </a:r>
            <a:br>
              <a:rPr lang="en-US" altLang="zh-CN" dirty="0">
                <a:latin typeface="+mj-ea"/>
                <a:ea typeface="+mj-ea"/>
              </a:rPr>
            </a:br>
            <a:r>
              <a:rPr lang="zh-CN" altLang="en-US" dirty="0">
                <a:latin typeface="+mj-ea"/>
                <a:ea typeface="+mj-ea"/>
              </a:rPr>
              <a:t>垂体瘤</a:t>
            </a:r>
            <a:r>
              <a:rPr lang="en-US" altLang="zh-CN" dirty="0">
                <a:latin typeface="+mj-ea"/>
                <a:ea typeface="+mj-ea"/>
              </a:rPr>
              <a:t>-</a:t>
            </a:r>
            <a:r>
              <a:rPr lang="zh-CN" altLang="en-US" dirty="0">
                <a:latin typeface="+mj-ea"/>
                <a:ea typeface="+mj-ea"/>
              </a:rPr>
              <a:t>术前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后健康宣教</a:t>
            </a:r>
          </a:p>
        </p:txBody>
      </p:sp>
    </p:spTree>
  </p:cSld>
  <p:clrMapOvr>
    <a:masterClrMapping/>
  </p:clrMapOvr>
  <p:transition spd="slow" advTm="370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矩形 3">
            <a:extLst>
              <a:ext uri="{FF2B5EF4-FFF2-40B4-BE49-F238E27FC236}">
                <a16:creationId xmlns:a16="http://schemas.microsoft.com/office/drawing/2014/main" id="{BC1F433C-5885-7B64-C9E8-D31B26447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981075"/>
            <a:ext cx="57435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物品准备（二）</a:t>
            </a:r>
          </a:p>
        </p:txBody>
      </p:sp>
      <p:sp>
        <p:nvSpPr>
          <p:cNvPr id="35843" name="矩形 4">
            <a:extLst>
              <a:ext uri="{FF2B5EF4-FFF2-40B4-BE49-F238E27FC236}">
                <a16:creationId xmlns:a16="http://schemas.microsoft.com/office/drawing/2014/main" id="{960BA07F-2424-C47A-077A-2A8574B41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133600"/>
            <a:ext cx="78486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/>
              <a:t> </a:t>
            </a:r>
            <a:r>
              <a:rPr lang="en-US" altLang="zh-CN" sz="3200" b="1"/>
              <a:t> </a:t>
            </a:r>
            <a:r>
              <a:rPr lang="zh-CN" altLang="en-US" sz="3200" b="1"/>
              <a:t>带刻度的水杯及尿壶</a:t>
            </a:r>
          </a:p>
          <a:p>
            <a:pPr eaLnBrk="1" hangingPunct="1"/>
            <a:r>
              <a:rPr lang="en-US" altLang="zh-CN" sz="3200" b="1"/>
              <a:t> </a:t>
            </a:r>
            <a:endParaRPr lang="zh-CN" altLang="en-US" sz="3200" b="1"/>
          </a:p>
        </p:txBody>
      </p:sp>
      <p:pic>
        <p:nvPicPr>
          <p:cNvPr id="35844" name="图片 2">
            <a:extLst>
              <a:ext uri="{FF2B5EF4-FFF2-40B4-BE49-F238E27FC236}">
                <a16:creationId xmlns:a16="http://schemas.microsoft.com/office/drawing/2014/main" id="{004B4342-7300-0161-52EE-29259C0F4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7200"/>
            <a:ext cx="4860925" cy="359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图片 4">
            <a:extLst>
              <a:ext uri="{FF2B5EF4-FFF2-40B4-BE49-F238E27FC236}">
                <a16:creationId xmlns:a16="http://schemas.microsoft.com/office/drawing/2014/main" id="{113476BB-9D88-CE03-53B2-53230D90B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25" y="3009900"/>
            <a:ext cx="3900488" cy="372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3094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3">
            <a:extLst>
              <a:ext uri="{FF2B5EF4-FFF2-40B4-BE49-F238E27FC236}">
                <a16:creationId xmlns:a16="http://schemas.microsoft.com/office/drawing/2014/main" id="{A4DC3B8E-2461-8314-404B-C30D07D03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0700" y="1268413"/>
            <a:ext cx="57435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物品准备（三）</a:t>
            </a:r>
          </a:p>
        </p:txBody>
      </p:sp>
      <p:sp>
        <p:nvSpPr>
          <p:cNvPr id="36867" name="矩形 4">
            <a:extLst>
              <a:ext uri="{FF2B5EF4-FFF2-40B4-BE49-F238E27FC236}">
                <a16:creationId xmlns:a16="http://schemas.microsoft.com/office/drawing/2014/main" id="{A76F4253-7825-D309-9D85-0CB060AF1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492375"/>
            <a:ext cx="381635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/>
              <a:t> </a:t>
            </a:r>
            <a:r>
              <a:rPr lang="en-US" altLang="zh-CN" sz="3200" b="1"/>
              <a:t>  </a:t>
            </a:r>
            <a:r>
              <a:rPr lang="zh-CN" altLang="en-US" sz="3200" b="1"/>
              <a:t>纸、笔，便于术 后记录出入量</a:t>
            </a:r>
          </a:p>
          <a:p>
            <a:pPr eaLnBrk="1" hangingPunct="1"/>
            <a:r>
              <a:rPr lang="en-US" altLang="zh-CN" sz="3200" b="1"/>
              <a:t> </a:t>
            </a:r>
            <a:endParaRPr lang="zh-CN" altLang="en-US" sz="3200" b="1"/>
          </a:p>
          <a:p>
            <a:pPr eaLnBrk="1" hangingPunct="1"/>
            <a:endParaRPr lang="zh-CN" altLang="en-US" sz="3200" b="1"/>
          </a:p>
        </p:txBody>
      </p:sp>
      <p:pic>
        <p:nvPicPr>
          <p:cNvPr id="36868" name="图片 6" descr="下载 (2).jpg">
            <a:extLst>
              <a:ext uri="{FF2B5EF4-FFF2-40B4-BE49-F238E27FC236}">
                <a16:creationId xmlns:a16="http://schemas.microsoft.com/office/drawing/2014/main" id="{4E3E63F1-FA19-F2CA-4340-82A3E01BD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636838"/>
            <a:ext cx="3816350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3094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矩形 3">
            <a:extLst>
              <a:ext uri="{FF2B5EF4-FFF2-40B4-BE49-F238E27FC236}">
                <a16:creationId xmlns:a16="http://schemas.microsoft.com/office/drawing/2014/main" id="{B93BA601-EEFE-EAED-4EF1-1DC14795B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5288" y="1268413"/>
            <a:ext cx="3454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术前准备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皮肤</a:t>
            </a:r>
          </a:p>
        </p:txBody>
      </p:sp>
      <p:sp>
        <p:nvSpPr>
          <p:cNvPr id="17411" name="矩形 4">
            <a:extLst>
              <a:ext uri="{FF2B5EF4-FFF2-40B4-BE49-F238E27FC236}">
                <a16:creationId xmlns:a16="http://schemas.microsoft.com/office/drawing/2014/main" id="{10236F10-E9D1-2539-C153-3FBB68085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835275"/>
            <a:ext cx="3816350" cy="10779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342900" indent="-342900" eaLnBrk="1" hangingPunct="1">
              <a:buFont typeface="Arial" pitchFamily="34" charset="0"/>
              <a:buNone/>
              <a:defRPr/>
            </a:pPr>
            <a:r>
              <a:rPr lang="zh-CN" altLang="en-US" sz="3200" b="1" dirty="0"/>
              <a:t> </a:t>
            </a:r>
            <a:r>
              <a:rPr lang="en-US" altLang="zh-CN" sz="3200" b="1" dirty="0"/>
              <a:t>   </a:t>
            </a:r>
            <a:endParaRPr lang="zh-CN" altLang="en-US" sz="3600" b="1" dirty="0">
              <a:latin typeface="+mn-ea"/>
              <a:ea typeface="+mn-ea"/>
            </a:endParaRPr>
          </a:p>
          <a:p>
            <a:pPr marL="342900" indent="-342900" eaLnBrk="1" hangingPunct="1">
              <a:defRPr/>
            </a:pPr>
            <a:endParaRPr lang="zh-CN" altLang="en-US" sz="3200" b="1" dirty="0"/>
          </a:p>
        </p:txBody>
      </p:sp>
      <p:pic>
        <p:nvPicPr>
          <p:cNvPr id="37892" name="Picture 3">
            <a:extLst>
              <a:ext uri="{FF2B5EF4-FFF2-40B4-BE49-F238E27FC236}">
                <a16:creationId xmlns:a16="http://schemas.microsoft.com/office/drawing/2014/main" id="{29F87D1E-B6F6-9761-64A7-246E85A04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88" y="3373438"/>
            <a:ext cx="3695700" cy="279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904796-7950-8F32-CD7F-89888051DF37}"/>
              </a:ext>
            </a:extLst>
          </p:cNvPr>
          <p:cNvSpPr txBox="1"/>
          <p:nvPr/>
        </p:nvSpPr>
        <p:spPr>
          <a:xfrm>
            <a:off x="5508625" y="6140450"/>
            <a:ext cx="2592388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b="1" dirty="0">
                <a:latin typeface="+mn-ea"/>
              </a:rPr>
              <a:t>修剪鼻毛</a:t>
            </a:r>
            <a:r>
              <a:rPr lang="en-US" altLang="zh-CN" b="1" dirty="0">
                <a:latin typeface="+mn-ea"/>
              </a:rPr>
              <a:t> </a:t>
            </a:r>
            <a:endParaRPr lang="zh-CN" altLang="en-US" dirty="0"/>
          </a:p>
        </p:txBody>
      </p:sp>
      <p:pic>
        <p:nvPicPr>
          <p:cNvPr id="37894" name="Picture 2" descr="F:\新建文件夹 (2)\ea4f43aec0083408f1bf0d6bd0f04952_t011a7408bf4f37812c.jpg">
            <a:extLst>
              <a:ext uri="{FF2B5EF4-FFF2-40B4-BE49-F238E27FC236}">
                <a16:creationId xmlns:a16="http://schemas.microsoft.com/office/drawing/2014/main" id="{8D7B3783-A908-52C6-17FC-4C89AE509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357563"/>
            <a:ext cx="3967163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5" name="TextBox 6">
            <a:extLst>
              <a:ext uri="{FF2B5EF4-FFF2-40B4-BE49-F238E27FC236}">
                <a16:creationId xmlns:a16="http://schemas.microsoft.com/office/drawing/2014/main" id="{51C5E786-648F-91CD-40A9-8C3E7CD35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6165850"/>
            <a:ext cx="1873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/>
              <a:t>备皮（整个头部）</a:t>
            </a:r>
          </a:p>
        </p:txBody>
      </p:sp>
      <p:sp>
        <p:nvSpPr>
          <p:cNvPr id="37896" name="TextBox 7">
            <a:extLst>
              <a:ext uri="{FF2B5EF4-FFF2-40B4-BE49-F238E27FC236}">
                <a16:creationId xmlns:a16="http://schemas.microsoft.com/office/drawing/2014/main" id="{18B21554-93A6-D0EC-EE3F-EA013EE64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205038"/>
            <a:ext cx="46815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/>
              <a:t>目的：暴露手术视野，</a:t>
            </a:r>
            <a:endParaRPr lang="en-US" altLang="zh-CN" sz="2400" b="1"/>
          </a:p>
          <a:p>
            <a:pPr eaLnBrk="1" hangingPunct="1"/>
            <a:r>
              <a:rPr lang="en-US" altLang="zh-CN" sz="2400" b="1"/>
              <a:t>           </a:t>
            </a:r>
            <a:r>
              <a:rPr lang="zh-CN" altLang="en-US" sz="2400" b="1"/>
              <a:t>预防术后感染。</a:t>
            </a:r>
          </a:p>
        </p:txBody>
      </p:sp>
    </p:spTree>
  </p:cSld>
  <p:clrMapOvr>
    <a:masterClrMapping/>
  </p:clrMapOvr>
  <p:transition spd="slow" advTm="3094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1">
            <a:extLst>
              <a:ext uri="{FF2B5EF4-FFF2-40B4-BE49-F238E27FC236}">
                <a16:creationId xmlns:a16="http://schemas.microsoft.com/office/drawing/2014/main" id="{83BEBC65-5AA4-1476-9173-881B33482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1052513"/>
            <a:ext cx="38893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禁食水</a:t>
            </a:r>
          </a:p>
        </p:txBody>
      </p:sp>
      <p:sp>
        <p:nvSpPr>
          <p:cNvPr id="38915" name="矩形 2">
            <a:extLst>
              <a:ext uri="{FF2B5EF4-FFF2-40B4-BE49-F238E27FC236}">
                <a16:creationId xmlns:a16="http://schemas.microsoft.com/office/drawing/2014/main" id="{9BEEDC0D-2EFE-5E44-F53C-821E510F2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133600"/>
            <a:ext cx="7704138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1.</a:t>
            </a:r>
            <a:r>
              <a:rPr lang="zh-CN" altLang="en-US" sz="3200" b="1">
                <a:latin typeface="宋体" panose="02010600030101010101" pitchFamily="2" charset="-122"/>
              </a:rPr>
              <a:t>您明天即将手术，请于今晚进清淡饮食。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2.</a:t>
            </a:r>
            <a:r>
              <a:rPr lang="zh-CN" altLang="en-US" sz="3200" b="1">
                <a:latin typeface="宋体" panose="02010600030101010101" pitchFamily="2" charset="-122"/>
              </a:rPr>
              <a:t>如您入睡困难，可与护士联系，遵医嘱口服安定以助您良好的睡眠。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3.</a:t>
            </a:r>
            <a:r>
              <a:rPr lang="zh-CN" altLang="en-US" sz="3200" b="1">
                <a:latin typeface="宋体" panose="02010600030101010101" pitchFamily="2" charset="-122"/>
              </a:rPr>
              <a:t>夜</a:t>
            </a:r>
            <a:r>
              <a:rPr lang="en-US" altLang="zh-CN" sz="3200" b="1">
                <a:latin typeface="宋体" panose="02010600030101010101" pitchFamily="2" charset="-122"/>
              </a:rPr>
              <a:t>00:00</a:t>
            </a:r>
            <a:r>
              <a:rPr lang="zh-CN" altLang="en-US" sz="3200" b="1">
                <a:latin typeface="宋体" panose="02010600030101010101" pitchFamily="2" charset="-122"/>
              </a:rPr>
              <a:t>以后至术晨均禁食水。</a:t>
            </a:r>
          </a:p>
        </p:txBody>
      </p:sp>
    </p:spTree>
  </p:cSld>
  <p:clrMapOvr>
    <a:masterClrMapping/>
  </p:clrMapOvr>
  <p:transition advTm="4563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3">
            <a:extLst>
              <a:ext uri="{FF2B5EF4-FFF2-40B4-BE49-F238E27FC236}">
                <a16:creationId xmlns:a16="http://schemas.microsoft.com/office/drawing/2014/main" id="{2FCEDEED-943B-FD51-2A97-F468F4E94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1125538"/>
            <a:ext cx="43529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术前用药</a:t>
            </a:r>
          </a:p>
        </p:txBody>
      </p:sp>
      <p:sp>
        <p:nvSpPr>
          <p:cNvPr id="39939" name="矩形 4">
            <a:extLst>
              <a:ext uri="{FF2B5EF4-FFF2-40B4-BE49-F238E27FC236}">
                <a16:creationId xmlns:a16="http://schemas.microsoft.com/office/drawing/2014/main" id="{85924F9F-0DC3-6817-C25B-5985292D9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060575"/>
            <a:ext cx="80645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1.</a:t>
            </a:r>
            <a:r>
              <a:rPr lang="zh-CN" altLang="en-US" sz="3200" b="1">
                <a:latin typeface="宋体" panose="02010600030101010101" pitchFamily="2" charset="-122"/>
              </a:rPr>
              <a:t>如您患有高血压，请于术晨</a:t>
            </a:r>
            <a:r>
              <a:rPr lang="en-US" altLang="zh-CN" sz="3200" b="1">
                <a:latin typeface="宋体" panose="02010600030101010101" pitchFamily="2" charset="-122"/>
              </a:rPr>
              <a:t>06:00</a:t>
            </a:r>
            <a:r>
              <a:rPr lang="zh-CN" altLang="en-US" sz="3200" b="1">
                <a:latin typeface="宋体" panose="02010600030101010101" pitchFamily="2" charset="-122"/>
              </a:rPr>
              <a:t>口服降压药（自备药，请自行口服），喝药时用极少量水送服。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2.</a:t>
            </a:r>
            <a:r>
              <a:rPr lang="zh-CN" altLang="en-US" sz="3200" b="1">
                <a:latin typeface="宋体" panose="02010600030101010101" pitchFamily="2" charset="-122"/>
              </a:rPr>
              <a:t>如果您患有糖尿病，术晨勿服用降糖药物，以防低血糖发生。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3.</a:t>
            </a:r>
            <a:r>
              <a:rPr lang="zh-CN" altLang="en-US" sz="3200" b="1">
                <a:latin typeface="宋体" panose="02010600030101010101" pitchFamily="2" charset="-122"/>
              </a:rPr>
              <a:t>其余药物均暂停，不服用。</a:t>
            </a:r>
          </a:p>
        </p:txBody>
      </p:sp>
    </p:spTree>
  </p:cSld>
  <p:clrMapOvr>
    <a:masterClrMapping/>
  </p:clrMapOvr>
  <p:transition spd="slow" advTm="6156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矩形 1">
            <a:extLst>
              <a:ext uri="{FF2B5EF4-FFF2-40B4-BE49-F238E27FC236}">
                <a16:creationId xmlns:a16="http://schemas.microsoft.com/office/drawing/2014/main" id="{B8FA1A8D-8477-C59B-79E9-03BD0C6E4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620713"/>
            <a:ext cx="3429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管路</a:t>
            </a:r>
          </a:p>
        </p:txBody>
      </p:sp>
      <p:sp>
        <p:nvSpPr>
          <p:cNvPr id="20483" name="矩形 2">
            <a:extLst>
              <a:ext uri="{FF2B5EF4-FFF2-40B4-BE49-F238E27FC236}">
                <a16:creationId xmlns:a16="http://schemas.microsoft.com/office/drawing/2014/main" id="{6DF24CC7-573C-A4D4-3919-5C13FCC9B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484313"/>
            <a:ext cx="4392613" cy="50482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 eaLnBrk="1" hangingPunct="1">
              <a:buFont typeface="Arial" pitchFamily="34" charset="0"/>
              <a:buNone/>
              <a:defRPr/>
            </a:pPr>
            <a:r>
              <a:rPr lang="zh-CN" altLang="en-US" sz="2800" b="1" dirty="0">
                <a:latin typeface="+mn-ea"/>
                <a:ea typeface="+mn-ea"/>
              </a:rPr>
              <a:t> </a:t>
            </a:r>
            <a:r>
              <a:rPr lang="en-US" altLang="zh-CN" sz="2800" b="1" dirty="0">
                <a:latin typeface="+mn-ea"/>
                <a:ea typeface="+mn-ea"/>
              </a:rPr>
              <a:t>1.</a:t>
            </a:r>
            <a:r>
              <a:rPr lang="zh-CN" altLang="en-US" sz="2800" b="1" dirty="0">
                <a:latin typeface="+mn-ea"/>
                <a:ea typeface="+mn-ea"/>
              </a:rPr>
              <a:t>手术当天（术晨或上午）</a:t>
            </a:r>
            <a:endParaRPr lang="en-US" altLang="zh-CN" sz="2800" b="1" dirty="0">
              <a:latin typeface="+mn-ea"/>
              <a:ea typeface="+mn-ea"/>
            </a:endParaRPr>
          </a:p>
          <a:p>
            <a:pPr marL="285750" indent="-285750" eaLnBrk="1" hangingPunct="1">
              <a:buFont typeface="Arial" pitchFamily="34" charset="0"/>
              <a:buNone/>
              <a:defRPr/>
            </a:pPr>
            <a:r>
              <a:rPr lang="zh-CN" altLang="en-US" sz="2800" b="1" dirty="0">
                <a:latin typeface="+mn-ea"/>
                <a:ea typeface="+mn-ea"/>
              </a:rPr>
              <a:t>  护士会为您留置导尿管，如手术室工作人员接您去做手术时仍未留置尿管，请及时通知责任护士。</a:t>
            </a:r>
            <a:endParaRPr lang="en-US" altLang="zh-CN" sz="28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800" b="1" dirty="0">
                <a:latin typeface="+mn-ea"/>
                <a:ea typeface="+mn-ea"/>
              </a:rPr>
              <a:t>2.</a:t>
            </a:r>
            <a:r>
              <a:rPr lang="zh-CN" altLang="zh-CN" sz="2800" b="1" dirty="0">
                <a:latin typeface="+mn-ea"/>
                <a:ea typeface="+mn-ea"/>
              </a:rPr>
              <a:t>患者</a:t>
            </a:r>
            <a:r>
              <a:rPr lang="en-US" altLang="zh-CN" sz="2800" b="1" dirty="0">
                <a:latin typeface="+mn-ea"/>
                <a:ea typeface="+mn-ea"/>
              </a:rPr>
              <a:t>/</a:t>
            </a:r>
            <a:r>
              <a:rPr lang="zh-CN" altLang="en-US" sz="2800" b="1" dirty="0">
                <a:latin typeface="+mn-ea"/>
                <a:ea typeface="+mn-ea"/>
              </a:rPr>
              <a:t>家属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不可自行拔除尿管避免尿道损伤</a:t>
            </a:r>
            <a:r>
              <a:rPr lang="zh-CN" altLang="en-US" sz="3200" b="1" dirty="0">
                <a:solidFill>
                  <a:srgbClr val="FF0000"/>
                </a:solidFill>
                <a:latin typeface="+mn-ea"/>
                <a:ea typeface="+mn-ea"/>
              </a:rPr>
              <a:t>。</a:t>
            </a:r>
          </a:p>
          <a:p>
            <a:pPr marL="285750" indent="-285750" eaLnBrk="1" hangingPunct="1">
              <a:buFont typeface="Arial" pitchFamily="34" charset="0"/>
              <a:buNone/>
              <a:defRPr/>
            </a:pPr>
            <a:endParaRPr lang="zh-CN" altLang="en-US" sz="3200" b="1" dirty="0"/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zh-CN" altLang="en-US" sz="3200" b="1" dirty="0"/>
          </a:p>
        </p:txBody>
      </p:sp>
      <p:pic>
        <p:nvPicPr>
          <p:cNvPr id="40964" name="图片 2">
            <a:extLst>
              <a:ext uri="{FF2B5EF4-FFF2-40B4-BE49-F238E27FC236}">
                <a16:creationId xmlns:a16="http://schemas.microsoft.com/office/drawing/2014/main" id="{721BA1FC-1373-3971-FBCE-C7A0E43B3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628775"/>
            <a:ext cx="3455988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图片 99">
            <a:extLst>
              <a:ext uri="{FF2B5EF4-FFF2-40B4-BE49-F238E27FC236}">
                <a16:creationId xmlns:a16="http://schemas.microsoft.com/office/drawing/2014/main" id="{67F08E27-4F42-9268-20F4-9E7821C6372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652963"/>
            <a:ext cx="360045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4204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0" descr="D:\jsj\Img383466018.jpg">
            <a:extLst>
              <a:ext uri="{FF2B5EF4-FFF2-40B4-BE49-F238E27FC236}">
                <a16:creationId xmlns:a16="http://schemas.microsoft.com/office/drawing/2014/main" id="{E78122BC-7B3F-A83F-96B0-EFDAFD99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4797425"/>
            <a:ext cx="1441450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矩形 1">
            <a:extLst>
              <a:ext uri="{FF2B5EF4-FFF2-40B4-BE49-F238E27FC236}">
                <a16:creationId xmlns:a16="http://schemas.microsoft.com/office/drawing/2014/main" id="{4619A864-4B2D-BDF0-BF31-F1DF7419E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765175"/>
            <a:ext cx="48371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服饰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（一）</a:t>
            </a:r>
            <a:endParaRPr lang="zh-CN" altLang="en-US" sz="3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2">
            <a:extLst>
              <a:ext uri="{FF2B5EF4-FFF2-40B4-BE49-F238E27FC236}">
                <a16:creationId xmlns:a16="http://schemas.microsoft.com/office/drawing/2014/main" id="{80712C1E-6EE3-8768-DD0C-8D1E32DDE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412875"/>
            <a:ext cx="8137525" cy="643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1" hangingPunct="1">
              <a:defRPr/>
            </a:pPr>
            <a:r>
              <a:rPr lang="en-US" altLang="zh-CN" sz="2800" b="1" dirty="0">
                <a:latin typeface="+mn-ea"/>
                <a:ea typeface="+mn-ea"/>
              </a:rPr>
              <a:t>1.</a:t>
            </a:r>
            <a:r>
              <a:rPr lang="zh-CN" altLang="en-US" sz="2800" b="1" dirty="0">
                <a:latin typeface="+mn-ea"/>
              </a:rPr>
              <a:t>如您佩戴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可取下的</a:t>
            </a:r>
            <a:r>
              <a:rPr lang="zh-CN" altLang="en-US" sz="2800" b="1" dirty="0">
                <a:latin typeface="+mn-ea"/>
              </a:rPr>
              <a:t>义齿（假牙）、美瞳、隐形眼镜，请于术前晚</a:t>
            </a:r>
            <a:r>
              <a:rPr lang="zh-CN" altLang="en-US" sz="2800" b="1">
                <a:latin typeface="+mn-ea"/>
              </a:rPr>
              <a:t>取下。</a:t>
            </a:r>
            <a:endParaRPr lang="en-US" altLang="zh-CN" sz="2800" b="1" dirty="0">
              <a:latin typeface="+mn-ea"/>
              <a:ea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2800" b="1" dirty="0">
              <a:latin typeface="+mn-ea"/>
              <a:ea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r>
              <a:rPr lang="en-US" altLang="zh-CN" sz="2800" b="1" dirty="0">
                <a:latin typeface="+mn-ea"/>
                <a:ea typeface="+mn-ea"/>
              </a:rPr>
              <a:t>2.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如您有首饰及贵重物品，请于术前晚取下，交由家属妥善保管</a:t>
            </a:r>
            <a:r>
              <a:rPr lang="zh-CN" altLang="en-US" sz="2800" b="1" dirty="0">
                <a:latin typeface="+mn-ea"/>
                <a:ea typeface="+mn-ea"/>
              </a:rPr>
              <a:t>。</a:t>
            </a:r>
            <a:endParaRPr lang="en-US" altLang="zh-CN" sz="2800" b="1" dirty="0">
              <a:latin typeface="+mn-ea"/>
              <a:ea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en-US" altLang="zh-CN" sz="2800" b="1" dirty="0">
              <a:latin typeface="+mn-ea"/>
              <a:ea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r>
              <a:rPr lang="en-US" altLang="zh-CN" sz="2800" b="1" dirty="0">
                <a:latin typeface="+mn-ea"/>
                <a:ea typeface="+mn-ea"/>
                <a:sym typeface="+mn-ea"/>
              </a:rPr>
              <a:t>3.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如有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美甲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术前，每只手各卸掉</a:t>
            </a:r>
            <a:r>
              <a:rPr lang="en-US" altLang="zh-CN" sz="2800" b="1" dirty="0">
                <a:latin typeface="+mn-ea"/>
                <a:ea typeface="+mn-ea"/>
                <a:sym typeface="+mn-ea"/>
              </a:rPr>
              <a:t>1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支美甲。</a:t>
            </a:r>
            <a:endParaRPr lang="en-US" altLang="zh-CN" sz="2800" b="1" dirty="0">
              <a:latin typeface="+mn-ea"/>
              <a:ea typeface="+mn-ea"/>
              <a:sym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r>
              <a:rPr lang="zh-CN" altLang="en-US" sz="2400" b="1" dirty="0">
                <a:sym typeface="+mn-ea"/>
              </a:rPr>
              <a:t> </a:t>
            </a:r>
            <a:endParaRPr lang="en-US" altLang="zh-CN" sz="2400" b="1" dirty="0">
              <a:sym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r>
              <a:rPr lang="zh-CN" altLang="en-US" sz="3200" b="1" dirty="0">
                <a:sym typeface="+mn-ea"/>
              </a:rPr>
              <a:t> </a:t>
            </a:r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3200" b="1" dirty="0">
              <a:sym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3200" b="1" dirty="0">
              <a:sym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3200" b="1" dirty="0"/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3200" b="1" dirty="0"/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3200" b="1" dirty="0"/>
          </a:p>
        </p:txBody>
      </p:sp>
      <p:pic>
        <p:nvPicPr>
          <p:cNvPr id="41989" name="图片 3" descr="24">
            <a:extLst>
              <a:ext uri="{FF2B5EF4-FFF2-40B4-BE49-F238E27FC236}">
                <a16:creationId xmlns:a16="http://schemas.microsoft.com/office/drawing/2014/main" id="{AC039A00-8E44-AF88-77F8-88429B5FB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167163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图片 4" descr="26">
            <a:extLst>
              <a:ext uri="{FF2B5EF4-FFF2-40B4-BE49-F238E27FC236}">
                <a16:creationId xmlns:a16="http://schemas.microsoft.com/office/drawing/2014/main" id="{A621D97A-2BA9-1F2E-3DBB-FE8D3BECC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4902200"/>
            <a:ext cx="1366838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图片 5" descr="27">
            <a:extLst>
              <a:ext uri="{FF2B5EF4-FFF2-40B4-BE49-F238E27FC236}">
                <a16:creationId xmlns:a16="http://schemas.microsoft.com/office/drawing/2014/main" id="{CCD805FB-8E95-2397-B08D-A01F5A7CF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4797425"/>
            <a:ext cx="1368425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图片 6" descr="28">
            <a:extLst>
              <a:ext uri="{FF2B5EF4-FFF2-40B4-BE49-F238E27FC236}">
                <a16:creationId xmlns:a16="http://schemas.microsoft.com/office/drawing/2014/main" id="{CFD784E7-F3EA-FCF1-2DC9-FCC2A3CB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694238"/>
            <a:ext cx="1601787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3" name="图片 7" descr="29">
            <a:extLst>
              <a:ext uri="{FF2B5EF4-FFF2-40B4-BE49-F238E27FC236}">
                <a16:creationId xmlns:a16="http://schemas.microsoft.com/office/drawing/2014/main" id="{95D08970-EC8A-B382-5B38-2A0E09893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4862513"/>
            <a:ext cx="1079500" cy="199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4" name="图片 8" descr="30">
            <a:extLst>
              <a:ext uri="{FF2B5EF4-FFF2-40B4-BE49-F238E27FC236}">
                <a16:creationId xmlns:a16="http://schemas.microsoft.com/office/drawing/2014/main" id="{5D783286-5B40-B1A4-73C1-286B9483F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25" y="4672013"/>
            <a:ext cx="1247775" cy="2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6734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1">
            <a:extLst>
              <a:ext uri="{FF2B5EF4-FFF2-40B4-BE49-F238E27FC236}">
                <a16:creationId xmlns:a16="http://schemas.microsoft.com/office/drawing/2014/main" id="{CB38BD5E-774E-C391-24BE-0117DF7B0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300" y="1052513"/>
            <a:ext cx="48371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服饰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（二）</a:t>
            </a:r>
            <a:endParaRPr lang="zh-CN" altLang="en-US" sz="3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011" name="矩形 2">
            <a:extLst>
              <a:ext uri="{FF2B5EF4-FFF2-40B4-BE49-F238E27FC236}">
                <a16:creationId xmlns:a16="http://schemas.microsoft.com/office/drawing/2014/main" id="{7F11AAED-3AC4-713C-17C0-9097FE08B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420938"/>
            <a:ext cx="3240087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sym typeface="+mn-ea"/>
              </a:rPr>
              <a:t> </a:t>
            </a:r>
            <a:r>
              <a:rPr lang="en-US" altLang="zh-CN" sz="3200" b="1"/>
              <a:t>3.</a:t>
            </a:r>
            <a:r>
              <a:rPr lang="zh-CN" altLang="en-US" sz="3200" b="1"/>
              <a:t>术晨请您脱下内衣、内裤、袜子，只需倒穿病号服（扣子在后）即可。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/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/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/>
          </a:p>
        </p:txBody>
      </p:sp>
      <p:pic>
        <p:nvPicPr>
          <p:cNvPr id="43012" name="图片 4" descr="1ab1fdf74e73e26ffe9ba6e8c661b56.jpg">
            <a:extLst>
              <a:ext uri="{FF2B5EF4-FFF2-40B4-BE49-F238E27FC236}">
                <a16:creationId xmlns:a16="http://schemas.microsoft.com/office/drawing/2014/main" id="{187E952E-7DEC-8B9E-E85E-9AFB50616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565400"/>
            <a:ext cx="3490912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6734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矩形 3">
            <a:extLst>
              <a:ext uri="{FF2B5EF4-FFF2-40B4-BE49-F238E27FC236}">
                <a16:creationId xmlns:a16="http://schemas.microsoft.com/office/drawing/2014/main" id="{83C6DF84-930D-CBFE-5875-D6D39C49C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981075"/>
            <a:ext cx="43561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相关检查</a:t>
            </a:r>
          </a:p>
        </p:txBody>
      </p:sp>
      <p:sp>
        <p:nvSpPr>
          <p:cNvPr id="44035" name="矩形 4">
            <a:extLst>
              <a:ext uri="{FF2B5EF4-FFF2-40B4-BE49-F238E27FC236}">
                <a16:creationId xmlns:a16="http://schemas.microsoft.com/office/drawing/2014/main" id="{F8D50CF4-525C-7339-4814-8F240406F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989138"/>
            <a:ext cx="7848600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sym typeface="+mn-ea"/>
              </a:rPr>
              <a:t>   术前影像学检查的片子患者及家属要遵从医生嘱托准备齐全，随患者一起带入手术室，以便术中查看。</a:t>
            </a:r>
            <a:endParaRPr lang="zh-CN" altLang="en-US" sz="3200" b="1"/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solidFill>
                <a:srgbClr val="FF0000"/>
              </a:solidFill>
            </a:endParaRPr>
          </a:p>
        </p:txBody>
      </p:sp>
      <p:pic>
        <p:nvPicPr>
          <p:cNvPr id="44036" name="图片 4" descr="微信图片_20200812103208.jpg">
            <a:extLst>
              <a:ext uri="{FF2B5EF4-FFF2-40B4-BE49-F238E27FC236}">
                <a16:creationId xmlns:a16="http://schemas.microsoft.com/office/drawing/2014/main" id="{350130B0-C205-B6F8-EF3D-C12B8DEB7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860800"/>
            <a:ext cx="3995737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图片 8" descr="微信图片_20200812111708.jpg">
            <a:extLst>
              <a:ext uri="{FF2B5EF4-FFF2-40B4-BE49-F238E27FC236}">
                <a16:creationId xmlns:a16="http://schemas.microsoft.com/office/drawing/2014/main" id="{3904C5D4-2F3A-B0A0-9782-CD0A39CEB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860800"/>
            <a:ext cx="4068763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3922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矩形 3">
            <a:extLst>
              <a:ext uri="{FF2B5EF4-FFF2-40B4-BE49-F238E27FC236}">
                <a16:creationId xmlns:a16="http://schemas.microsoft.com/office/drawing/2014/main" id="{679CFEB1-3EC3-6CFA-B5F7-91E6E680D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908050"/>
            <a:ext cx="43529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手术当天</a:t>
            </a:r>
          </a:p>
        </p:txBody>
      </p:sp>
      <p:sp>
        <p:nvSpPr>
          <p:cNvPr id="45059" name="矩形 5">
            <a:extLst>
              <a:ext uri="{FF2B5EF4-FFF2-40B4-BE49-F238E27FC236}">
                <a16:creationId xmlns:a16="http://schemas.microsoft.com/office/drawing/2014/main" id="{18C6FD90-1403-5323-4368-083EA371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628775"/>
            <a:ext cx="8208962" cy="403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1.</a:t>
            </a:r>
            <a:r>
              <a:rPr lang="zh-CN" altLang="en-US" sz="3200" b="1">
                <a:latin typeface="宋体" panose="02010600030101010101" pitchFamily="2" charset="-122"/>
              </a:rPr>
              <a:t>为保证患者术后安全，护士会按照护理级别进行巡视，观察患者瞳孔，轻拍患者肩部，确定患者意识情况，在此期间可能会影响患者或家属休息，请您配合。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2.</a:t>
            </a:r>
            <a:r>
              <a:rPr lang="zh-CN" altLang="en-US" sz="3200" b="1">
                <a:latin typeface="宋体" panose="02010600030101010101" pitchFamily="2" charset="-122"/>
              </a:rPr>
              <a:t>建议家属手术当晚不租床睡觉，陪伴患者左右。留出充足的空间走动，以防抢救时延误时间。</a:t>
            </a:r>
          </a:p>
        </p:txBody>
      </p:sp>
    </p:spTree>
  </p:cSld>
  <p:clrMapOvr>
    <a:masterClrMapping/>
  </p:clrMapOvr>
  <p:transition advTm="10782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>
            <a:extLst>
              <a:ext uri="{FF2B5EF4-FFF2-40B4-BE49-F238E27FC236}">
                <a16:creationId xmlns:a16="http://schemas.microsoft.com/office/drawing/2014/main" id="{A9605213-75BF-4692-E948-8DB5F131CE9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0825" y="1052513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垂体瘤</a:t>
            </a:r>
            <a:endParaRPr lang="zh-CN" altLang="en-US" sz="3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7" name="内容占位符 2">
            <a:extLst>
              <a:ext uri="{FF2B5EF4-FFF2-40B4-BE49-F238E27FC236}">
                <a16:creationId xmlns:a16="http://schemas.microsoft.com/office/drawing/2014/main" id="{C57D9652-0B02-E352-96FE-24E32E8A37C1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68313" y="1989138"/>
            <a:ext cx="3959225" cy="4527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zh-CN" altLang="en-US" b="1">
                <a:latin typeface="宋体" panose="02010600030101010101" pitchFamily="2" charset="-122"/>
              </a:rPr>
              <a:t>起源于蝶鞍内脑垂体细胞，是常见的良性肿瘤，好发于青壮年，对生长、发育、劳动能力、生育功能有严重损害。常见临床表现有：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视力、视野障碍、头晕、头痛</a:t>
            </a:r>
            <a:r>
              <a:rPr lang="zh-CN" altLang="en-US" b="1">
                <a:latin typeface="宋体" panose="02010600030101010101" pitchFamily="2" charset="-122"/>
              </a:rPr>
              <a:t>等。</a:t>
            </a:r>
            <a:endParaRPr lang="zh-CN" altLang="en-US">
              <a:latin typeface="宋体" panose="02010600030101010101" pitchFamily="2" charset="-122"/>
            </a:endParaRPr>
          </a:p>
        </p:txBody>
      </p:sp>
      <p:pic>
        <p:nvPicPr>
          <p:cNvPr id="26628" name="Picture 4" descr="20091282312462926">
            <a:extLst>
              <a:ext uri="{FF2B5EF4-FFF2-40B4-BE49-F238E27FC236}">
                <a16:creationId xmlns:a16="http://schemas.microsoft.com/office/drawing/2014/main" id="{43FBA850-EDCE-824A-FF67-9239C9D64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205038"/>
            <a:ext cx="4105275" cy="328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7FF1EA98-1015-E151-7400-BE105AD4575A}"/>
              </a:ext>
            </a:extLst>
          </p:cNvPr>
          <p:cNvSpPr/>
          <p:nvPr/>
        </p:nvSpPr>
        <p:spPr>
          <a:xfrm>
            <a:off x="6011863" y="4005263"/>
            <a:ext cx="360362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矩形 4">
            <a:extLst>
              <a:ext uri="{FF2B5EF4-FFF2-40B4-BE49-F238E27FC236}">
                <a16:creationId xmlns:a16="http://schemas.microsoft.com/office/drawing/2014/main" id="{5F48A9EB-340D-24DC-2DAF-C7EC4C385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773238"/>
            <a:ext cx="8424862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1.</a:t>
            </a:r>
            <a:r>
              <a:rPr lang="zh-CN" altLang="en-US" sz="3200" b="1">
                <a:latin typeface="宋体" panose="02010600030101010101" pitchFamily="2" charset="-122"/>
              </a:rPr>
              <a:t>术后返回病房，随时呼唤患者，要求患者不熟睡，家属轻拍肩部，患者可睁眼，可正确回答问题。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/>
              <a:t>2.</a:t>
            </a:r>
            <a:r>
              <a:rPr lang="zh-CN" altLang="en-US" sz="3200" b="1">
                <a:latin typeface="宋体" panose="02010600030101010101" pitchFamily="2" charset="-122"/>
              </a:rPr>
              <a:t>如有</a:t>
            </a:r>
            <a:r>
              <a:rPr lang="zh-CN" altLang="en-US" sz="3200" b="1">
                <a:solidFill>
                  <a:srgbClr val="FF0000"/>
                </a:solidFill>
                <a:latin typeface="宋体" panose="02010600030101010101" pitchFamily="2" charset="-122"/>
              </a:rPr>
              <a:t>异常打鼾声，言语模糊</a:t>
            </a:r>
            <a:r>
              <a:rPr lang="zh-CN" altLang="en-US" sz="3200" b="1">
                <a:latin typeface="宋体" panose="02010600030101010101" pitchFamily="2" charset="-122"/>
              </a:rPr>
              <a:t>时，及时按呼叫器</a:t>
            </a:r>
            <a:r>
              <a:rPr lang="zh-CN" altLang="en-US" sz="3200" b="1"/>
              <a:t>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>
              <a:latin typeface="宋体" panose="02010600030101010101" pitchFamily="2" charset="-122"/>
            </a:endParaRPr>
          </a:p>
        </p:txBody>
      </p:sp>
      <p:sp>
        <p:nvSpPr>
          <p:cNvPr id="46083" name="矩形 5">
            <a:extLst>
              <a:ext uri="{FF2B5EF4-FFF2-40B4-BE49-F238E27FC236}">
                <a16:creationId xmlns:a16="http://schemas.microsoft.com/office/drawing/2014/main" id="{FEE2B1AA-C9AF-187C-2B67-0E7AA660D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908050"/>
            <a:ext cx="43545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手术当天</a:t>
            </a:r>
          </a:p>
        </p:txBody>
      </p:sp>
    </p:spTree>
  </p:cSld>
  <p:clrMapOvr>
    <a:masterClrMapping/>
  </p:clrMapOvr>
  <p:transition advTm="10078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矩形 1">
            <a:extLst>
              <a:ext uri="{FF2B5EF4-FFF2-40B4-BE49-F238E27FC236}">
                <a16:creationId xmlns:a16="http://schemas.microsoft.com/office/drawing/2014/main" id="{B8F896C7-B369-46B6-8866-5E0A7EAA8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1125538"/>
            <a:ext cx="34274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体位</a:t>
            </a:r>
          </a:p>
        </p:txBody>
      </p:sp>
      <p:sp>
        <p:nvSpPr>
          <p:cNvPr id="23555" name="矩形 2">
            <a:extLst>
              <a:ext uri="{FF2B5EF4-FFF2-40B4-BE49-F238E27FC236}">
                <a16:creationId xmlns:a16="http://schemas.microsoft.com/office/drawing/2014/main" id="{93F30BE0-F3D2-F424-2689-2D243A1DE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989138"/>
            <a:ext cx="835342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1" hangingPunct="1">
              <a:buFont typeface="Arial" charset="0"/>
              <a:buNone/>
              <a:defRPr/>
            </a:pPr>
            <a:r>
              <a:rPr lang="en-US" altLang="zh-CN" sz="2800" b="1" dirty="0">
                <a:latin typeface="+mn-ea"/>
                <a:ea typeface="+mn-ea"/>
              </a:rPr>
              <a:t>1.</a:t>
            </a:r>
            <a:r>
              <a:rPr lang="zh-CN" altLang="en-US" sz="2800" b="1" dirty="0">
                <a:latin typeface="+mn-ea"/>
                <a:ea typeface="+mn-ea"/>
              </a:rPr>
              <a:t>去枕平卧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  <a:ea typeface="+mn-ea"/>
              </a:rPr>
              <a:t>6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小时</a:t>
            </a:r>
            <a:r>
              <a:rPr lang="zh-CN" altLang="en-US" sz="2800" b="1" dirty="0">
                <a:latin typeface="+mn-ea"/>
                <a:ea typeface="+mn-ea"/>
              </a:rPr>
              <a:t>（不枕枕头）、不喝水、不进食；术后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  <a:ea typeface="+mn-ea"/>
              </a:rPr>
              <a:t>6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小时后</a:t>
            </a:r>
            <a:r>
              <a:rPr lang="zh-CN" altLang="en-US" sz="2800" b="1" dirty="0">
                <a:latin typeface="+mn-ea"/>
                <a:ea typeface="+mn-ea"/>
              </a:rPr>
              <a:t>可枕枕头，左右翻身。</a:t>
            </a:r>
          </a:p>
          <a:p>
            <a:pPr marL="342900" indent="-342900" eaLnBrk="1" hangingPunct="1">
              <a:buFont typeface="Arial" charset="0"/>
              <a:buNone/>
              <a:defRPr/>
            </a:pPr>
            <a:r>
              <a:rPr lang="en-US" altLang="zh-CN" sz="2800" b="1" dirty="0">
                <a:latin typeface="+mn-ea"/>
                <a:ea typeface="+mn-ea"/>
              </a:rPr>
              <a:t>2.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术后第二天</a:t>
            </a:r>
            <a:r>
              <a:rPr lang="zh-CN" altLang="en-US" sz="2800" b="1" dirty="0">
                <a:latin typeface="+mn-ea"/>
                <a:ea typeface="+mn-ea"/>
              </a:rPr>
              <a:t>复查</a:t>
            </a:r>
            <a:r>
              <a:rPr lang="en-US" altLang="zh-CN" sz="2800" b="1" dirty="0">
                <a:latin typeface="+mn-ea"/>
                <a:ea typeface="+mn-ea"/>
              </a:rPr>
              <a:t>CT</a:t>
            </a:r>
            <a:r>
              <a:rPr lang="zh-CN" altLang="en-US" sz="2800" b="1" dirty="0">
                <a:latin typeface="+mn-ea"/>
                <a:ea typeface="+mn-ea"/>
              </a:rPr>
              <a:t>后，如患者无脑脊液鼻漏、无明显头晕、恶心、头痛，遵医嘱可抬高床头</a:t>
            </a:r>
            <a:r>
              <a:rPr lang="en-US" altLang="zh-CN" sz="2800" b="1" dirty="0">
                <a:latin typeface="+mn-ea"/>
                <a:ea typeface="+mn-ea"/>
              </a:rPr>
              <a:t>30</a:t>
            </a:r>
            <a:r>
              <a:rPr lang="zh-CN" altLang="en-US" sz="2800" b="1" dirty="0">
                <a:latin typeface="+mn-ea"/>
                <a:ea typeface="+mn-ea"/>
              </a:rPr>
              <a:t>度。</a:t>
            </a:r>
          </a:p>
          <a:p>
            <a:pPr marL="342900" indent="-342900" eaLnBrk="1" hangingPunct="1">
              <a:buFont typeface="Arial" charset="0"/>
              <a:buChar char="•"/>
              <a:defRPr/>
            </a:pPr>
            <a:endParaRPr lang="zh-CN" altLang="en-US" sz="3200" b="1" dirty="0">
              <a:latin typeface="宋体" pitchFamily="2" charset="-122"/>
            </a:endParaRPr>
          </a:p>
          <a:p>
            <a:pPr marL="342900" indent="-342900" eaLnBrk="1" hangingPunct="1">
              <a:buFont typeface="Arial" charset="0"/>
              <a:buChar char="•"/>
              <a:defRPr/>
            </a:pPr>
            <a:endParaRPr lang="en-US" altLang="zh-CN" sz="3200" b="1" dirty="0">
              <a:latin typeface="宋体" pitchFamily="2" charset="-122"/>
            </a:endParaRPr>
          </a:p>
          <a:p>
            <a:pPr marL="342900" indent="-342900" eaLnBrk="1" hangingPunct="1">
              <a:buFont typeface="Arial" charset="0"/>
              <a:buChar char="•"/>
              <a:defRPr/>
            </a:pPr>
            <a:endParaRPr lang="zh-CN" altLang="en-US" sz="3200" b="1" dirty="0">
              <a:latin typeface="宋体" pitchFamily="2" charset="-122"/>
            </a:endParaRPr>
          </a:p>
          <a:p>
            <a:pPr marL="342900" indent="-342900" eaLnBrk="1" hangingPunct="1">
              <a:buFont typeface="Arial" charset="0"/>
              <a:buChar char="•"/>
              <a:defRPr/>
            </a:pPr>
            <a:endParaRPr lang="zh-CN" altLang="en-US" sz="3200" b="1" dirty="0">
              <a:latin typeface="Arial" charset="0"/>
            </a:endParaRPr>
          </a:p>
          <a:p>
            <a:pPr marL="342900" indent="-342900" eaLnBrk="1" hangingPunct="1">
              <a:buFont typeface="Arial" charset="0"/>
              <a:buChar char="•"/>
              <a:defRPr/>
            </a:pPr>
            <a:endParaRPr lang="zh-CN" altLang="en-US" sz="3200" b="1" dirty="0">
              <a:latin typeface="Arial" charset="0"/>
            </a:endParaRPr>
          </a:p>
        </p:txBody>
      </p:sp>
      <p:pic>
        <p:nvPicPr>
          <p:cNvPr id="47108" name="图片 17" descr="微信图片_20200812110129.jpg">
            <a:extLst>
              <a:ext uri="{FF2B5EF4-FFF2-40B4-BE49-F238E27FC236}">
                <a16:creationId xmlns:a16="http://schemas.microsoft.com/office/drawing/2014/main" id="{162258CE-38E0-F4C3-5F39-5A1595915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3789363"/>
            <a:ext cx="2411412" cy="24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图片 12" descr="微信图片_20200812113401.jpg">
            <a:extLst>
              <a:ext uri="{FF2B5EF4-FFF2-40B4-BE49-F238E27FC236}">
                <a16:creationId xmlns:a16="http://schemas.microsoft.com/office/drawing/2014/main" id="{42DA9F37-DE18-19B8-4CD9-1BD2620E3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4005263"/>
            <a:ext cx="2016125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图片 19" descr="微信图片_20200812110514.jpg">
            <a:extLst>
              <a:ext uri="{FF2B5EF4-FFF2-40B4-BE49-F238E27FC236}">
                <a16:creationId xmlns:a16="http://schemas.microsoft.com/office/drawing/2014/main" id="{C895842F-5B2A-B27C-EE08-FDFC5C4CB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05263"/>
            <a:ext cx="1944687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1" name="文本框 3">
            <a:extLst>
              <a:ext uri="{FF2B5EF4-FFF2-40B4-BE49-F238E27FC236}">
                <a16:creationId xmlns:a16="http://schemas.microsoft.com/office/drawing/2014/main" id="{8A20C0AF-9DAC-438A-25BB-674844093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" y="6267450"/>
            <a:ext cx="3781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宋体" panose="02010600030101010101" pitchFamily="2" charset="-122"/>
              </a:rPr>
              <a:t>6</a:t>
            </a:r>
            <a:r>
              <a:rPr lang="zh-CN" altLang="en-US" sz="2400" b="1">
                <a:latin typeface="宋体" panose="02010600030101010101" pitchFamily="2" charset="-122"/>
              </a:rPr>
              <a:t>小时之内去枕平卧</a:t>
            </a:r>
          </a:p>
        </p:txBody>
      </p:sp>
      <p:sp>
        <p:nvSpPr>
          <p:cNvPr id="47112" name="文本框 8">
            <a:extLst>
              <a:ext uri="{FF2B5EF4-FFF2-40B4-BE49-F238E27FC236}">
                <a16:creationId xmlns:a16="http://schemas.microsoft.com/office/drawing/2014/main" id="{5CF91AEE-3279-D6AE-D014-E15561CB9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6265863"/>
            <a:ext cx="2538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宋体" panose="02010600030101010101" pitchFamily="2" charset="-122"/>
              </a:rPr>
              <a:t>6</a:t>
            </a:r>
            <a:r>
              <a:rPr lang="zh-CN" altLang="en-US" sz="2400" b="1">
                <a:latin typeface="宋体" panose="02010600030101010101" pitchFamily="2" charset="-122"/>
              </a:rPr>
              <a:t>小时后枕枕头</a:t>
            </a:r>
          </a:p>
        </p:txBody>
      </p:sp>
      <p:sp>
        <p:nvSpPr>
          <p:cNvPr id="47113" name="文本框 6">
            <a:extLst>
              <a:ext uri="{FF2B5EF4-FFF2-40B4-BE49-F238E27FC236}">
                <a16:creationId xmlns:a16="http://schemas.microsoft.com/office/drawing/2014/main" id="{523067BC-BC36-083C-5857-B8204DA4C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7463" y="6267450"/>
            <a:ext cx="34210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床头抬高</a:t>
            </a:r>
            <a:r>
              <a:rPr lang="en-US" altLang="zh-CN" sz="2400" b="1">
                <a:latin typeface="宋体" panose="02010600030101010101" pitchFamily="2" charset="-122"/>
              </a:rPr>
              <a:t>15-30</a:t>
            </a:r>
            <a:r>
              <a:rPr lang="zh-CN" altLang="en-US" sz="2400" b="1">
                <a:latin typeface="宋体" panose="02010600030101010101" pitchFamily="2" charset="-122"/>
              </a:rPr>
              <a:t>度</a:t>
            </a:r>
          </a:p>
        </p:txBody>
      </p:sp>
    </p:spTree>
  </p:cSld>
  <p:clrMapOvr>
    <a:masterClrMapping/>
  </p:clrMapOvr>
  <p:transition advTm="10047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>
            <a:extLst>
              <a:ext uri="{FF2B5EF4-FFF2-40B4-BE49-F238E27FC236}">
                <a16:creationId xmlns:a16="http://schemas.microsoft.com/office/drawing/2014/main" id="{6A590CEA-9249-309E-A475-6CB4F5C42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A42A799-5256-32CF-460E-A09CD6FDE781}"/>
              </a:ext>
            </a:extLst>
          </p:cNvPr>
          <p:cNvSpPr/>
          <p:nvPr/>
        </p:nvSpPr>
        <p:spPr>
          <a:xfrm>
            <a:off x="0" y="260350"/>
            <a:ext cx="1476375" cy="43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8132" name="TextBox 7">
            <a:extLst>
              <a:ext uri="{FF2B5EF4-FFF2-40B4-BE49-F238E27FC236}">
                <a16:creationId xmlns:a16="http://schemas.microsoft.com/office/drawing/2014/main" id="{1FFCA285-DBC0-0FA4-BCEC-845025292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404813"/>
            <a:ext cx="51133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/>
              <a:t>下肢深静脉血栓的预防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4EF3246D-AF5F-A6EB-C0EF-8B59FA19E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6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7d99e6e70ecefd6bbf1ce45b272ba7b">
            <a:hlinkClick r:id="" action="ppaction://media"/>
            <a:extLst>
              <a:ext uri="{FF2B5EF4-FFF2-40B4-BE49-F238E27FC236}">
                <a16:creationId xmlns:a16="http://schemas.microsoft.com/office/drawing/2014/main" id="{8441D9CC-5AD2-5AC3-4E04-84B2AA6D23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187450" y="1268413"/>
            <a:ext cx="648017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F:\b5f4f966767819daf1ca41f9807c3e3.jpg">
            <a:extLst>
              <a:ext uri="{FF2B5EF4-FFF2-40B4-BE49-F238E27FC236}">
                <a16:creationId xmlns:a16="http://schemas.microsoft.com/office/drawing/2014/main" id="{E8736ECB-A6D5-712A-2D94-D23CBE843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562100"/>
            <a:ext cx="899795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标题 4">
            <a:extLst>
              <a:ext uri="{FF2B5EF4-FFF2-40B4-BE49-F238E27FC236}">
                <a16:creationId xmlns:a16="http://schemas.microsoft.com/office/drawing/2014/main" id="{9A5D116E-D47B-53C4-897C-6AB77A3CD65B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1042988" y="765175"/>
            <a:ext cx="7489825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600" b="0">
                <a:latin typeface="微软雅黑" panose="020B0503020204020204" pitchFamily="34" charset="-122"/>
                <a:ea typeface="微软雅黑" panose="020B0503020204020204" pitchFamily="34" charset="-122"/>
              </a:rPr>
              <a:t>起床要遵循“三部曲”</a:t>
            </a:r>
          </a:p>
        </p:txBody>
      </p:sp>
      <p:sp>
        <p:nvSpPr>
          <p:cNvPr id="51204" name="副标题 5">
            <a:extLst>
              <a:ext uri="{FF2B5EF4-FFF2-40B4-BE49-F238E27FC236}">
                <a16:creationId xmlns:a16="http://schemas.microsoft.com/office/drawing/2014/main" id="{ECB545C0-15A6-1A91-96CC-763E49F91B1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矩形 1">
            <a:extLst>
              <a:ext uri="{FF2B5EF4-FFF2-40B4-BE49-F238E27FC236}">
                <a16:creationId xmlns:a16="http://schemas.microsoft.com/office/drawing/2014/main" id="{E7C7D5E6-C5FE-0F40-4426-82E94EFE4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1052513"/>
            <a:ext cx="44719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记出入量</a:t>
            </a:r>
          </a:p>
        </p:txBody>
      </p:sp>
      <p:sp>
        <p:nvSpPr>
          <p:cNvPr id="52227" name="矩形 2">
            <a:extLst>
              <a:ext uri="{FF2B5EF4-FFF2-40B4-BE49-F238E27FC236}">
                <a16:creationId xmlns:a16="http://schemas.microsoft.com/office/drawing/2014/main" id="{A00D1460-9A3D-C606-995C-3F18E0D32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603375"/>
            <a:ext cx="7993063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/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/>
          </a:p>
        </p:txBody>
      </p:sp>
      <p:sp>
        <p:nvSpPr>
          <p:cNvPr id="52228" name="文本框 1">
            <a:extLst>
              <a:ext uri="{FF2B5EF4-FFF2-40B4-BE49-F238E27FC236}">
                <a16:creationId xmlns:a16="http://schemas.microsoft.com/office/drawing/2014/main" id="{C84950F7-9DF3-72B6-6574-C5D2FEEF9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1943100"/>
            <a:ext cx="8874125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  <a:sym typeface="宋体" panose="02010600030101010101" pitchFamily="2" charset="-122"/>
              </a:rPr>
              <a:t> 1.</a:t>
            </a:r>
            <a:r>
              <a:rPr lang="zh-CN" altLang="en-US" sz="3200" b="1">
                <a:latin typeface="宋体" panose="02010600030101010101" pitchFamily="2" charset="-122"/>
                <a:sym typeface="宋体" panose="02010600030101010101" pitchFamily="2" charset="-122"/>
              </a:rPr>
              <a:t>手术当日及术后第一天每小时准确记录尿量。</a:t>
            </a:r>
            <a:endParaRPr lang="en-US" altLang="zh-CN" sz="3200" b="1">
              <a:latin typeface="宋体" panose="02010600030101010101" pitchFamily="2" charset="-122"/>
              <a:sym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FF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3200" b="1">
                <a:latin typeface="宋体" panose="02010600030101010101" pitchFamily="2" charset="-122"/>
                <a:sym typeface="宋体" panose="02010600030101010101" pitchFamily="2" charset="-122"/>
              </a:rPr>
              <a:t>2.</a:t>
            </a:r>
            <a:r>
              <a:rPr lang="zh-CN" altLang="en-US" sz="3200" b="1">
                <a:latin typeface="宋体" panose="02010600030101010101" pitchFamily="2" charset="-122"/>
                <a:sym typeface="宋体" panose="02010600030101010101" pitchFamily="2" charset="-122"/>
              </a:rPr>
              <a:t>自术后第二天起，根据患者病情及尿量情况，      准确记录</a:t>
            </a:r>
            <a:r>
              <a:rPr lang="en-US" altLang="zh-CN" sz="3200" b="1">
                <a:latin typeface="宋体" panose="02010600030101010101" pitchFamily="2" charset="-122"/>
                <a:sym typeface="宋体" panose="02010600030101010101" pitchFamily="2" charset="-122"/>
              </a:rPr>
              <a:t>24</a:t>
            </a:r>
            <a:r>
              <a:rPr lang="zh-CN" altLang="en-US" sz="3200" b="1">
                <a:latin typeface="宋体" panose="02010600030101010101" pitchFamily="2" charset="-122"/>
                <a:sym typeface="宋体" panose="02010600030101010101" pitchFamily="2" charset="-122"/>
              </a:rPr>
              <a:t>小时出入量。</a:t>
            </a: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/>
          </a:p>
        </p:txBody>
      </p:sp>
    </p:spTree>
  </p:cSld>
  <p:clrMapOvr>
    <a:masterClrMapping/>
  </p:clrMapOvr>
  <p:transition advTm="1042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5">
            <a:extLst>
              <a:ext uri="{FF2B5EF4-FFF2-40B4-BE49-F238E27FC236}">
                <a16:creationId xmlns:a16="http://schemas.microsoft.com/office/drawing/2014/main" id="{1E9B526F-62FF-675D-684B-381636C5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00213"/>
            <a:ext cx="5040312" cy="494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文本框 1">
            <a:extLst>
              <a:ext uri="{FF2B5EF4-FFF2-40B4-BE49-F238E27FC236}">
                <a16:creationId xmlns:a16="http://schemas.microsoft.com/office/drawing/2014/main" id="{EB4F7B7B-C35C-CDB3-FA83-495372ABF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981075"/>
            <a:ext cx="48244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术后指导</a:t>
            </a:r>
            <a:r>
              <a:rPr lang="en-US" altLang="zh-CN" sz="3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静脉输液</a:t>
            </a:r>
            <a:endParaRPr lang="zh-CN" altLang="en-US" sz="3600" noProof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252" name="TextBox 3">
            <a:extLst>
              <a:ext uri="{FF2B5EF4-FFF2-40B4-BE49-F238E27FC236}">
                <a16:creationId xmlns:a16="http://schemas.microsoft.com/office/drawing/2014/main" id="{11273BB1-5C6E-441B-52FB-A6B0EA6B7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781300"/>
            <a:ext cx="2592388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禁止</a:t>
            </a:r>
            <a:r>
              <a:rPr lang="zh-CN" altLang="en-US" sz="2800" b="1"/>
              <a:t>家属随意调节滴速；</a:t>
            </a:r>
            <a:endParaRPr lang="en-US" altLang="zh-CN" sz="2800" b="1"/>
          </a:p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禁止</a:t>
            </a:r>
            <a:r>
              <a:rPr lang="zh-CN" altLang="en-US" sz="2800" b="1"/>
              <a:t>家属自行更换输液</a:t>
            </a:r>
          </a:p>
        </p:txBody>
      </p:sp>
    </p:spTree>
  </p:cSld>
  <p:clrMapOvr>
    <a:masterClrMapping/>
  </p:clrMapOvr>
  <p:transition advTm="10344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Box 2">
            <a:extLst>
              <a:ext uri="{FF2B5EF4-FFF2-40B4-BE49-F238E27FC236}">
                <a16:creationId xmlns:a16="http://schemas.microsoft.com/office/drawing/2014/main" id="{EC6B2CE2-C575-C83C-1C0D-A1E16A55F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1125538"/>
            <a:ext cx="63373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尿袋的使用方法</a:t>
            </a:r>
          </a:p>
        </p:txBody>
      </p:sp>
      <p:pic>
        <p:nvPicPr>
          <p:cNvPr id="54275" name="Picture 5">
            <a:extLst>
              <a:ext uri="{FF2B5EF4-FFF2-40B4-BE49-F238E27FC236}">
                <a16:creationId xmlns:a16="http://schemas.microsoft.com/office/drawing/2014/main" id="{564FAACA-4E33-7D81-FF0E-88002E913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305050"/>
            <a:ext cx="1512888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6">
            <a:extLst>
              <a:ext uri="{FF2B5EF4-FFF2-40B4-BE49-F238E27FC236}">
                <a16:creationId xmlns:a16="http://schemas.microsoft.com/office/drawing/2014/main" id="{DD8C1837-F13D-3871-C3DE-83B8CA1E9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305050"/>
            <a:ext cx="15113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右箭头 10">
            <a:extLst>
              <a:ext uri="{FF2B5EF4-FFF2-40B4-BE49-F238E27FC236}">
                <a16:creationId xmlns:a16="http://schemas.microsoft.com/office/drawing/2014/main" id="{1FDD482F-9CAF-0718-1997-3ED15CF3B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3255963"/>
            <a:ext cx="360363" cy="346075"/>
          </a:xfrm>
          <a:prstGeom prst="rightArrow">
            <a:avLst>
              <a:gd name="adj1" fmla="val 50000"/>
              <a:gd name="adj2" fmla="val 49972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54278" name="Picture 8">
            <a:extLst>
              <a:ext uri="{FF2B5EF4-FFF2-40B4-BE49-F238E27FC236}">
                <a16:creationId xmlns:a16="http://schemas.microsoft.com/office/drawing/2014/main" id="{055C4B4C-5024-A2DA-1B23-18887D88C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2305050"/>
            <a:ext cx="171767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9" name="右箭头 10">
            <a:extLst>
              <a:ext uri="{FF2B5EF4-FFF2-40B4-BE49-F238E27FC236}">
                <a16:creationId xmlns:a16="http://schemas.microsoft.com/office/drawing/2014/main" id="{59C7A61E-40F8-61B2-8F0C-B1C9D82E7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3168650"/>
            <a:ext cx="360362" cy="346075"/>
          </a:xfrm>
          <a:prstGeom prst="rightArrow">
            <a:avLst>
              <a:gd name="adj1" fmla="val 50000"/>
              <a:gd name="adj2" fmla="val 49972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280" name="右箭头 10">
            <a:extLst>
              <a:ext uri="{FF2B5EF4-FFF2-40B4-BE49-F238E27FC236}">
                <a16:creationId xmlns:a16="http://schemas.microsoft.com/office/drawing/2014/main" id="{A0484829-720C-54EF-6865-170B4ACB9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3255963"/>
            <a:ext cx="360363" cy="346075"/>
          </a:xfrm>
          <a:prstGeom prst="rightArrow">
            <a:avLst>
              <a:gd name="adj1" fmla="val 50000"/>
              <a:gd name="adj2" fmla="val 49972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54281" name="Picture 7">
            <a:extLst>
              <a:ext uri="{FF2B5EF4-FFF2-40B4-BE49-F238E27FC236}">
                <a16:creationId xmlns:a16="http://schemas.microsoft.com/office/drawing/2014/main" id="{BCFEBA5F-4984-5CE9-CAED-B804A264C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305050"/>
            <a:ext cx="14414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2" name="TextBox 22">
            <a:extLst>
              <a:ext uri="{FF2B5EF4-FFF2-40B4-BE49-F238E27FC236}">
                <a16:creationId xmlns:a16="http://schemas.microsoft.com/office/drawing/2014/main" id="{00A6171F-9161-7191-556C-EB9349B0C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552950"/>
            <a:ext cx="18002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/>
              <a:t>翻转尿袋</a:t>
            </a:r>
            <a:endParaRPr lang="en-US" altLang="zh-CN" sz="2000" b="1"/>
          </a:p>
          <a:p>
            <a:pPr eaLnBrk="1" hangingPunct="1"/>
            <a:r>
              <a:rPr lang="zh-CN" altLang="en-US" sz="2000" b="1"/>
              <a:t>推开放尿后上的开关</a:t>
            </a:r>
          </a:p>
        </p:txBody>
      </p:sp>
      <p:sp>
        <p:nvSpPr>
          <p:cNvPr id="54283" name="TextBox 22">
            <a:extLst>
              <a:ext uri="{FF2B5EF4-FFF2-40B4-BE49-F238E27FC236}">
                <a16:creationId xmlns:a16="http://schemas.microsoft.com/office/drawing/2014/main" id="{6ABD1EBE-299A-7AEB-A4DE-043E08DEF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0" y="4552950"/>
            <a:ext cx="865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/>
              <a:t>放尿</a:t>
            </a:r>
          </a:p>
        </p:txBody>
      </p:sp>
      <p:sp>
        <p:nvSpPr>
          <p:cNvPr id="54284" name="TextBox 22">
            <a:extLst>
              <a:ext uri="{FF2B5EF4-FFF2-40B4-BE49-F238E27FC236}">
                <a16:creationId xmlns:a16="http://schemas.microsoft.com/office/drawing/2014/main" id="{5F61898D-C8B9-9835-D6C4-53E9E9C09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4552950"/>
            <a:ext cx="1657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/>
              <a:t>将开关关好</a:t>
            </a:r>
          </a:p>
        </p:txBody>
      </p:sp>
      <p:sp>
        <p:nvSpPr>
          <p:cNvPr id="54285" name="TextBox 22">
            <a:extLst>
              <a:ext uri="{FF2B5EF4-FFF2-40B4-BE49-F238E27FC236}">
                <a16:creationId xmlns:a16="http://schemas.microsoft.com/office/drawing/2014/main" id="{55AF4E4B-0933-2E71-DA00-C5896F426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8013" y="4465638"/>
            <a:ext cx="17176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/>
              <a:t>将放尿口塞回原处</a:t>
            </a:r>
          </a:p>
        </p:txBody>
      </p:sp>
    </p:spTree>
  </p:cSld>
  <p:clrMapOvr>
    <a:masterClrMapping/>
  </p:clrMapOvr>
  <p:transition advTm="9907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矩形 3">
            <a:extLst>
              <a:ext uri="{FF2B5EF4-FFF2-40B4-BE49-F238E27FC236}">
                <a16:creationId xmlns:a16="http://schemas.microsoft.com/office/drawing/2014/main" id="{14B58487-82F4-18DD-EBC2-81945E2FC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1125538"/>
            <a:ext cx="48387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饮食（一）</a:t>
            </a:r>
          </a:p>
        </p:txBody>
      </p:sp>
      <p:sp>
        <p:nvSpPr>
          <p:cNvPr id="55299" name="矩形 4">
            <a:extLst>
              <a:ext uri="{FF2B5EF4-FFF2-40B4-BE49-F238E27FC236}">
                <a16:creationId xmlns:a16="http://schemas.microsoft.com/office/drawing/2014/main" id="{A05F520B-598E-2E90-4E62-404990174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989138"/>
            <a:ext cx="777716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1.</a:t>
            </a:r>
            <a:r>
              <a:rPr lang="zh-CN" altLang="en-US" sz="3200" b="1">
                <a:latin typeface="宋体" panose="02010600030101010101" pitchFamily="2" charset="-122"/>
              </a:rPr>
              <a:t>术后当天禁食水，</a:t>
            </a:r>
            <a:r>
              <a:rPr lang="zh-CN" altLang="en-US" sz="3200" b="1">
                <a:solidFill>
                  <a:srgbClr val="FF0000"/>
                </a:solidFill>
                <a:latin typeface="宋体" panose="02010600030101010101" pitchFamily="2" charset="-122"/>
              </a:rPr>
              <a:t>第二天</a:t>
            </a:r>
            <a:r>
              <a:rPr lang="zh-CN" altLang="en-US" sz="3200" b="1">
                <a:solidFill>
                  <a:srgbClr val="FF0000"/>
                </a:solidFill>
              </a:rPr>
              <a:t>复查</a:t>
            </a:r>
            <a:r>
              <a:rPr lang="en-US" altLang="zh-CN" sz="3200" b="1">
                <a:solidFill>
                  <a:srgbClr val="FF0000"/>
                </a:solidFill>
              </a:rPr>
              <a:t>CT</a:t>
            </a:r>
            <a:r>
              <a:rPr lang="zh-CN" altLang="en-US" sz="3200" b="1">
                <a:solidFill>
                  <a:srgbClr val="FF0000"/>
                </a:solidFill>
              </a:rPr>
              <a:t>后</a:t>
            </a:r>
            <a:r>
              <a:rPr lang="zh-CN" altLang="en-US" sz="3200" b="1"/>
              <a:t>遵医嘱进食。</a:t>
            </a:r>
            <a:endParaRPr lang="zh-CN" altLang="en-US" sz="3200" b="1">
              <a:latin typeface="宋体" panose="02010600030101010101" pitchFamily="2" charset="-122"/>
            </a:endParaRPr>
          </a:p>
        </p:txBody>
      </p:sp>
      <p:sp>
        <p:nvSpPr>
          <p:cNvPr id="55300" name="矩形 4">
            <a:extLst>
              <a:ext uri="{FF2B5EF4-FFF2-40B4-BE49-F238E27FC236}">
                <a16:creationId xmlns:a16="http://schemas.microsoft.com/office/drawing/2014/main" id="{EC4313FB-FAEE-2EC1-8947-E7EAC358E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775" y="3125788"/>
            <a:ext cx="7777163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latin typeface="宋体" panose="02010600030101010101" pitchFamily="2" charset="-122"/>
                <a:sym typeface="宋体" panose="02010600030101010101" pitchFamily="2" charset="-122"/>
              </a:rPr>
              <a:t> 流食    半流食     软食     普食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  <a:sym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  <a:sym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</p:txBody>
      </p:sp>
      <p:pic>
        <p:nvPicPr>
          <p:cNvPr id="55301" name="图片 1">
            <a:extLst>
              <a:ext uri="{FF2B5EF4-FFF2-40B4-BE49-F238E27FC236}">
                <a16:creationId xmlns:a16="http://schemas.microsoft.com/office/drawing/2014/main" id="{EA0F7E33-823F-D934-76F6-3E2BF9DC8C37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34925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图片 2">
            <a:extLst>
              <a:ext uri="{FF2B5EF4-FFF2-40B4-BE49-F238E27FC236}">
                <a16:creationId xmlns:a16="http://schemas.microsoft.com/office/drawing/2014/main" id="{DCEB1DEE-3D51-C991-32B2-B001B248D58C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5" y="34925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3" name="图片 4">
            <a:extLst>
              <a:ext uri="{FF2B5EF4-FFF2-40B4-BE49-F238E27FC236}">
                <a16:creationId xmlns:a16="http://schemas.microsoft.com/office/drawing/2014/main" id="{E0F92CB3-21B2-ABAD-930E-58E04AA8C084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463" y="34925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4" name="图片 6" descr="2">
            <a:extLst>
              <a:ext uri="{FF2B5EF4-FFF2-40B4-BE49-F238E27FC236}">
                <a16:creationId xmlns:a16="http://schemas.microsoft.com/office/drawing/2014/main" id="{C96E1CF2-F4B5-4371-0856-97AC902B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4329113"/>
            <a:ext cx="135255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5" name="图片 7" descr="1">
            <a:extLst>
              <a:ext uri="{FF2B5EF4-FFF2-40B4-BE49-F238E27FC236}">
                <a16:creationId xmlns:a16="http://schemas.microsoft.com/office/drawing/2014/main" id="{2617E7E9-C3ED-A408-5339-C46C831D0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747"/>
          <a:stretch>
            <a:fillRect/>
          </a:stretch>
        </p:blipFill>
        <p:spPr bwMode="auto">
          <a:xfrm>
            <a:off x="2697163" y="4329113"/>
            <a:ext cx="1274762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6" name="图片 9" descr="5">
            <a:extLst>
              <a:ext uri="{FF2B5EF4-FFF2-40B4-BE49-F238E27FC236}">
                <a16:creationId xmlns:a16="http://schemas.microsoft.com/office/drawing/2014/main" id="{429A3CD5-B457-064A-0420-AEAC87135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3" y="4329113"/>
            <a:ext cx="1376362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7" name="图片 10" descr="timg (1)">
            <a:extLst>
              <a:ext uri="{FF2B5EF4-FFF2-40B4-BE49-F238E27FC236}">
                <a16:creationId xmlns:a16="http://schemas.microsoft.com/office/drawing/2014/main" id="{0186799A-94DB-351D-A512-D0A09A4B5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38" y="4329113"/>
            <a:ext cx="1470025" cy="159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0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矩形 3">
            <a:extLst>
              <a:ext uri="{FF2B5EF4-FFF2-40B4-BE49-F238E27FC236}">
                <a16:creationId xmlns:a16="http://schemas.microsoft.com/office/drawing/2014/main" id="{65B80271-AA88-954D-753B-7E9456BF8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300" y="1125538"/>
            <a:ext cx="3454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</a:p>
        </p:txBody>
      </p:sp>
      <p:sp>
        <p:nvSpPr>
          <p:cNvPr id="27651" name="矩形 4">
            <a:extLst>
              <a:ext uri="{FF2B5EF4-FFF2-40B4-BE49-F238E27FC236}">
                <a16:creationId xmlns:a16="http://schemas.microsoft.com/office/drawing/2014/main" id="{D4C76AC3-97A7-2DFF-6377-CB7BF3B39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795838"/>
            <a:ext cx="77041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/>
              <a:t> 视力、视野障碍患者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/>
              <a:t> </a:t>
            </a:r>
            <a:r>
              <a:rPr lang="en-US" altLang="zh-CN" sz="3200" b="1"/>
              <a:t>1.</a:t>
            </a:r>
            <a:r>
              <a:rPr lang="zh-CN" altLang="en-US" sz="3200" b="1"/>
              <a:t>外出及下床活动时：必须专人陪护。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/>
              <a:t> 2.</a:t>
            </a:r>
            <a:r>
              <a:rPr lang="zh-CN" altLang="en-US" sz="3200" b="1"/>
              <a:t>床上休息及活动时：必须拉起双侧床档。</a:t>
            </a:r>
          </a:p>
        </p:txBody>
      </p:sp>
      <p:pic>
        <p:nvPicPr>
          <p:cNvPr id="27652" name="图片 4" descr="下载.jpg">
            <a:extLst>
              <a:ext uri="{FF2B5EF4-FFF2-40B4-BE49-F238E27FC236}">
                <a16:creationId xmlns:a16="http://schemas.microsoft.com/office/drawing/2014/main" id="{E11E80C1-8FFB-D51A-F9FB-4D2FCF845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060575"/>
            <a:ext cx="2376487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图片 5" descr="u=3074600127,3120213674&amp;fm=26&amp;gp=0.jpg">
            <a:extLst>
              <a:ext uri="{FF2B5EF4-FFF2-40B4-BE49-F238E27FC236}">
                <a16:creationId xmlns:a16="http://schemas.microsoft.com/office/drawing/2014/main" id="{A227D1E1-C6A8-9211-632E-D9AC94121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825" y="1971675"/>
            <a:ext cx="2305050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3094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矩形 1">
            <a:extLst>
              <a:ext uri="{FF2B5EF4-FFF2-40B4-BE49-F238E27FC236}">
                <a16:creationId xmlns:a16="http://schemas.microsoft.com/office/drawing/2014/main" id="{2B0C4476-C47E-A39A-DE31-82F935FCC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300" y="1052513"/>
            <a:ext cx="48371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饮食（二）</a:t>
            </a:r>
          </a:p>
        </p:txBody>
      </p:sp>
      <p:sp>
        <p:nvSpPr>
          <p:cNvPr id="56323" name="矩形 2">
            <a:extLst>
              <a:ext uri="{FF2B5EF4-FFF2-40B4-BE49-F238E27FC236}">
                <a16:creationId xmlns:a16="http://schemas.microsoft.com/office/drawing/2014/main" id="{4560E05F-F93D-5B25-41C0-D729BC013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738" y="1701800"/>
            <a:ext cx="2968625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/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/>
          </a:p>
        </p:txBody>
      </p:sp>
      <p:sp>
        <p:nvSpPr>
          <p:cNvPr id="56324" name="文本框 4">
            <a:extLst>
              <a:ext uri="{FF2B5EF4-FFF2-40B4-BE49-F238E27FC236}">
                <a16:creationId xmlns:a16="http://schemas.microsoft.com/office/drawing/2014/main" id="{1D7E5D4C-812B-F337-9EC1-DF5797EB8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650" y="2416175"/>
            <a:ext cx="3095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1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6F95247F-ACD0-F38B-13AF-2D12833F23C6}"/>
              </a:ext>
            </a:extLst>
          </p:cNvPr>
          <p:cNvSpPr/>
          <p:nvPr/>
        </p:nvSpPr>
        <p:spPr>
          <a:xfrm>
            <a:off x="395288" y="2492375"/>
            <a:ext cx="3744912" cy="42068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3490908-463A-AC1A-2F8C-31B0145AEF98}"/>
              </a:ext>
            </a:extLst>
          </p:cNvPr>
          <p:cNvSpPr/>
          <p:nvPr/>
        </p:nvSpPr>
        <p:spPr>
          <a:xfrm>
            <a:off x="4716463" y="2492375"/>
            <a:ext cx="3816350" cy="41767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6327" name="文本框 7">
            <a:extLst>
              <a:ext uri="{FF2B5EF4-FFF2-40B4-BE49-F238E27FC236}">
                <a16:creationId xmlns:a16="http://schemas.microsoft.com/office/drawing/2014/main" id="{72C5DCFE-7C77-56F7-2A78-D9DA89819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492375"/>
            <a:ext cx="3532187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  <a:sym typeface="+mn-ea"/>
              </a:rPr>
              <a:t>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latin typeface="宋体" panose="02010600030101010101" pitchFamily="2" charset="-122"/>
                <a:sym typeface="+mn-ea"/>
              </a:rPr>
              <a:t>多食粗纤维易消化食物，保持大便通畅</a:t>
            </a:r>
            <a:endParaRPr lang="en-US" altLang="zh-CN" sz="2800" b="1"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56328" name="文本框 8">
            <a:extLst>
              <a:ext uri="{FF2B5EF4-FFF2-40B4-BE49-F238E27FC236}">
                <a16:creationId xmlns:a16="http://schemas.microsoft.com/office/drawing/2014/main" id="{DD7CE820-4BAF-0D3B-485C-FE845FF51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2852738"/>
            <a:ext cx="3670300" cy="184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latin typeface="宋体" panose="02010600030101010101" pitchFamily="2" charset="-122"/>
                <a:sym typeface="+mn-ea"/>
              </a:rPr>
              <a:t>  </a:t>
            </a:r>
            <a:r>
              <a:rPr lang="zh-CN" altLang="en-US" sz="2800" b="1">
                <a:latin typeface="宋体" panose="02010600030101010101" pitchFamily="2" charset="-122"/>
                <a:sym typeface="+mn-ea"/>
              </a:rPr>
              <a:t>卧床期间喝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latin typeface="宋体" panose="02010600030101010101" pitchFamily="2" charset="-122"/>
                <a:sym typeface="+mn-ea"/>
              </a:rPr>
              <a:t>  牛奶、豆浆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（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易产气食物防止腹胀</a:t>
            </a:r>
            <a:r>
              <a:rPr lang="en-US" altLang="zh-CN" sz="3200" b="1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)</a:t>
            </a:r>
            <a:endParaRPr lang="zh-CN" altLang="en-US" b="1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b="1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pic>
        <p:nvPicPr>
          <p:cNvPr id="56329" name="图片 10" descr="7">
            <a:extLst>
              <a:ext uri="{FF2B5EF4-FFF2-40B4-BE49-F238E27FC236}">
                <a16:creationId xmlns:a16="http://schemas.microsoft.com/office/drawing/2014/main" id="{F320D54D-4CD0-25F5-8F08-69F07AEF4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4508500"/>
            <a:ext cx="1725613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0" name="图片 11" descr="8">
            <a:extLst>
              <a:ext uri="{FF2B5EF4-FFF2-40B4-BE49-F238E27FC236}">
                <a16:creationId xmlns:a16="http://schemas.microsoft.com/office/drawing/2014/main" id="{C3093444-433D-16E6-8C09-A9C41B1AA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5" y="4508500"/>
            <a:ext cx="14478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1" name="图片 12" descr="11">
            <a:extLst>
              <a:ext uri="{FF2B5EF4-FFF2-40B4-BE49-F238E27FC236}">
                <a16:creationId xmlns:a16="http://schemas.microsoft.com/office/drawing/2014/main" id="{13772CD0-D295-CDA1-7845-329B7A42C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4508500"/>
            <a:ext cx="1628775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2" name="图片 13" descr="12">
            <a:extLst>
              <a:ext uri="{FF2B5EF4-FFF2-40B4-BE49-F238E27FC236}">
                <a16:creationId xmlns:a16="http://schemas.microsoft.com/office/drawing/2014/main" id="{D5258900-31BA-3513-4D18-8A8308BA5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508500"/>
            <a:ext cx="1455738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3" name="图片 20" descr="18">
            <a:extLst>
              <a:ext uri="{FF2B5EF4-FFF2-40B4-BE49-F238E27FC236}">
                <a16:creationId xmlns:a16="http://schemas.microsoft.com/office/drawing/2014/main" id="{E0F1A81C-C989-6D31-A627-0E752DEB2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1844675"/>
            <a:ext cx="608012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4" name="图片 19" descr="16">
            <a:extLst>
              <a:ext uri="{FF2B5EF4-FFF2-40B4-BE49-F238E27FC236}">
                <a16:creationId xmlns:a16="http://schemas.microsoft.com/office/drawing/2014/main" id="{B528F385-06A7-AABE-51E7-7D77FC307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844675"/>
            <a:ext cx="966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047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矩形 3">
            <a:extLst>
              <a:ext uri="{FF2B5EF4-FFF2-40B4-BE49-F238E27FC236}">
                <a16:creationId xmlns:a16="http://schemas.microsoft.com/office/drawing/2014/main" id="{6529C28B-6DD9-B028-4B97-0A7F5456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1850" y="981075"/>
            <a:ext cx="4818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饮食（三）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F66B2587-F8A6-3616-A8B4-1DB7EADDF514}"/>
              </a:ext>
            </a:extLst>
          </p:cNvPr>
          <p:cNvSpPr/>
          <p:nvPr/>
        </p:nvSpPr>
        <p:spPr>
          <a:xfrm>
            <a:off x="4716463" y="2565400"/>
            <a:ext cx="3384550" cy="40624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7A8AB84-C787-61EF-73DC-CBDFBBA1D70A}"/>
              </a:ext>
            </a:extLst>
          </p:cNvPr>
          <p:cNvSpPr/>
          <p:nvPr/>
        </p:nvSpPr>
        <p:spPr>
          <a:xfrm>
            <a:off x="539750" y="2565400"/>
            <a:ext cx="3384550" cy="40624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1724EB45-04A5-C35E-759E-43FFF726F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6463" y="2708275"/>
            <a:ext cx="3168650" cy="1298575"/>
          </a:xfrm>
        </p:spPr>
        <p:txBody>
          <a:bodyPr/>
          <a:lstStyle/>
          <a:p>
            <a:pPr>
              <a:defRPr/>
            </a:pPr>
            <a:r>
              <a:rPr lang="zh-CN" altLang="en-US" sz="2800" dirty="0">
                <a:latin typeface="+mn-ea"/>
                <a:ea typeface="+mn-ea"/>
                <a:sym typeface="宋体" pitchFamily="2" charset="-122"/>
              </a:rPr>
              <a:t>术后禁食利尿及含糖量高的食物：如西瓜、冬瓜等。</a:t>
            </a:r>
            <a:endParaRPr lang="zh-CN" altLang="en-US" sz="2800" dirty="0">
              <a:latin typeface="+mn-ea"/>
              <a:ea typeface="+mn-ea"/>
            </a:endParaRPr>
          </a:p>
        </p:txBody>
      </p:sp>
      <p:pic>
        <p:nvPicPr>
          <p:cNvPr id="57350" name="图片 11" descr="c621079f833b4e199c2fd417db8b1ba6_2Q==.jpg">
            <a:extLst>
              <a:ext uri="{FF2B5EF4-FFF2-40B4-BE49-F238E27FC236}">
                <a16:creationId xmlns:a16="http://schemas.microsoft.com/office/drawing/2014/main" id="{26BABD0A-8608-FBC5-8924-640483372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4508500"/>
            <a:ext cx="151130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图片 12" descr="下载.jpg">
            <a:extLst>
              <a:ext uri="{FF2B5EF4-FFF2-40B4-BE49-F238E27FC236}">
                <a16:creationId xmlns:a16="http://schemas.microsoft.com/office/drawing/2014/main" id="{B67C58ED-5009-7FA8-B5A7-1981977FC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4581525"/>
            <a:ext cx="1439862" cy="165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2" name="图片 20" descr="18">
            <a:extLst>
              <a:ext uri="{FF2B5EF4-FFF2-40B4-BE49-F238E27FC236}">
                <a16:creationId xmlns:a16="http://schemas.microsoft.com/office/drawing/2014/main" id="{3C122854-1341-C3CD-D263-2653B056A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1916113"/>
            <a:ext cx="608012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标题 10">
            <a:extLst>
              <a:ext uri="{FF2B5EF4-FFF2-40B4-BE49-F238E27FC236}">
                <a16:creationId xmlns:a16="http://schemas.microsoft.com/office/drawing/2014/main" id="{BA2ABC5A-4A9E-B49B-6FC8-B8CFC4BF12D6}"/>
              </a:ext>
            </a:extLst>
          </p:cNvPr>
          <p:cNvSpPr txBox="1">
            <a:spLocks/>
          </p:cNvSpPr>
          <p:nvPr/>
        </p:nvSpPr>
        <p:spPr bwMode="auto">
          <a:xfrm>
            <a:off x="684213" y="2636838"/>
            <a:ext cx="3167062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latin typeface="宋体" panose="02010600030101010101" pitchFamily="2" charset="-122"/>
                <a:sym typeface="宋体" panose="02010600030101010101" pitchFamily="2" charset="-122"/>
              </a:rPr>
              <a:t>低钠患者进食含钠高的食物：如咸菜、淡盐水等。</a:t>
            </a:r>
            <a:endParaRPr lang="zh-CN" altLang="en-US" sz="2800" b="1">
              <a:latin typeface="宋体" panose="02010600030101010101" pitchFamily="2" charset="-122"/>
            </a:endParaRPr>
          </a:p>
        </p:txBody>
      </p:sp>
      <p:pic>
        <p:nvPicPr>
          <p:cNvPr id="57354" name="图片 15" descr="u=2430902068,1370111379&amp;fm=26&amp;gp=0.jpg">
            <a:extLst>
              <a:ext uri="{FF2B5EF4-FFF2-40B4-BE49-F238E27FC236}">
                <a16:creationId xmlns:a16="http://schemas.microsoft.com/office/drawing/2014/main" id="{4F3C993B-D486-3306-29AF-67B8FE8C3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4941888"/>
            <a:ext cx="142875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5" name="图片 16" descr="14460ea8ac35cb3e80d00bef4cebf35b_u=606863895,761368948&amp;fm=26&amp;gp=0.jpg">
            <a:extLst>
              <a:ext uri="{FF2B5EF4-FFF2-40B4-BE49-F238E27FC236}">
                <a16:creationId xmlns:a16="http://schemas.microsoft.com/office/drawing/2014/main" id="{A7BB4C18-0B92-F6EF-E57A-1A62E5F1A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941888"/>
            <a:ext cx="1439862" cy="147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6" name="图片 19" descr="16">
            <a:extLst>
              <a:ext uri="{FF2B5EF4-FFF2-40B4-BE49-F238E27FC236}">
                <a16:creationId xmlns:a16="http://schemas.microsoft.com/office/drawing/2014/main" id="{F30B07B8-D711-07E6-1832-AF56F0E6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989138"/>
            <a:ext cx="966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矩形 1">
            <a:extLst>
              <a:ext uri="{FF2B5EF4-FFF2-40B4-BE49-F238E27FC236}">
                <a16:creationId xmlns:a16="http://schemas.microsoft.com/office/drawing/2014/main" id="{ADBB226D-A416-E67C-87A1-7A6949B97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1125538"/>
            <a:ext cx="367506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药物</a:t>
            </a:r>
          </a:p>
        </p:txBody>
      </p:sp>
      <p:sp>
        <p:nvSpPr>
          <p:cNvPr id="58371" name="矩形 2">
            <a:extLst>
              <a:ext uri="{FF2B5EF4-FFF2-40B4-BE49-F238E27FC236}">
                <a16:creationId xmlns:a16="http://schemas.microsoft.com/office/drawing/2014/main" id="{CBC5671B-35D9-0EC4-F280-412EC810A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603375"/>
            <a:ext cx="7993063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/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/>
          </a:p>
        </p:txBody>
      </p:sp>
      <p:sp>
        <p:nvSpPr>
          <p:cNvPr id="58372" name="文本框 1">
            <a:extLst>
              <a:ext uri="{FF2B5EF4-FFF2-40B4-BE49-F238E27FC236}">
                <a16:creationId xmlns:a16="http://schemas.microsoft.com/office/drawing/2014/main" id="{3B14808D-1DBF-19A9-A71D-BC4A6E15F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636838"/>
            <a:ext cx="4608513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1.</a:t>
            </a:r>
            <a:r>
              <a:rPr lang="zh-CN" altLang="en-US" sz="3200" b="1">
                <a:latin typeface="宋体" panose="02010600030101010101" pitchFamily="2" charset="-122"/>
              </a:rPr>
              <a:t>遵医嘱口服激素药物，如有问题与护士及时联系。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/>
          </a:p>
        </p:txBody>
      </p:sp>
      <p:pic>
        <p:nvPicPr>
          <p:cNvPr id="58373" name="Picture 5">
            <a:extLst>
              <a:ext uri="{FF2B5EF4-FFF2-40B4-BE49-F238E27FC236}">
                <a16:creationId xmlns:a16="http://schemas.microsoft.com/office/drawing/2014/main" id="{A1EE3877-CE50-064F-81B2-E42F86AAB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437063"/>
            <a:ext cx="2841625" cy="242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42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矩形 1">
            <a:extLst>
              <a:ext uri="{FF2B5EF4-FFF2-40B4-BE49-F238E27FC236}">
                <a16:creationId xmlns:a16="http://schemas.microsoft.com/office/drawing/2014/main" id="{7989D2BE-7DCC-0E3A-5EDC-B7B9FD7B6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1125538"/>
            <a:ext cx="367506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药物</a:t>
            </a:r>
          </a:p>
        </p:txBody>
      </p:sp>
      <p:sp>
        <p:nvSpPr>
          <p:cNvPr id="59395" name="矩形 2">
            <a:extLst>
              <a:ext uri="{FF2B5EF4-FFF2-40B4-BE49-F238E27FC236}">
                <a16:creationId xmlns:a16="http://schemas.microsoft.com/office/drawing/2014/main" id="{622C6690-CC6C-5E74-83B1-2AE318EF5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603375"/>
            <a:ext cx="7993063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/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/>
          </a:p>
        </p:txBody>
      </p:sp>
      <p:sp>
        <p:nvSpPr>
          <p:cNvPr id="59396" name="文本框 1">
            <a:extLst>
              <a:ext uri="{FF2B5EF4-FFF2-40B4-BE49-F238E27FC236}">
                <a16:creationId xmlns:a16="http://schemas.microsoft.com/office/drawing/2014/main" id="{080DB0C4-32EA-AC40-8238-306947F11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133600"/>
            <a:ext cx="86058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00000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3200" b="1">
                <a:solidFill>
                  <a:srgbClr val="000000"/>
                </a:solidFill>
                <a:latin typeface="宋体" panose="02010600030101010101" pitchFamily="2" charset="-122"/>
              </a:rPr>
              <a:t>遵医嘱每日进行氯霉素滴鼻及口泰漱口</a:t>
            </a: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/>
          </a:p>
        </p:txBody>
      </p:sp>
      <p:pic>
        <p:nvPicPr>
          <p:cNvPr id="59397" name="Picture 3">
            <a:extLst>
              <a:ext uri="{FF2B5EF4-FFF2-40B4-BE49-F238E27FC236}">
                <a16:creationId xmlns:a16="http://schemas.microsoft.com/office/drawing/2014/main" id="{262A87A5-2D4D-81C8-2F97-43D5A2375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2794000"/>
            <a:ext cx="40640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4">
            <a:extLst>
              <a:ext uri="{FF2B5EF4-FFF2-40B4-BE49-F238E27FC236}">
                <a16:creationId xmlns:a16="http://schemas.microsoft.com/office/drawing/2014/main" id="{754A8D80-71CC-F09D-8D8C-1FBF0A73D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357563"/>
            <a:ext cx="4392612" cy="337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42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矩形 1">
            <a:extLst>
              <a:ext uri="{FF2B5EF4-FFF2-40B4-BE49-F238E27FC236}">
                <a16:creationId xmlns:a16="http://schemas.microsoft.com/office/drawing/2014/main" id="{2B9C3260-9184-C6DF-0033-0A527A7FC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1125538"/>
            <a:ext cx="367506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</a:p>
        </p:txBody>
      </p:sp>
      <p:sp>
        <p:nvSpPr>
          <p:cNvPr id="60419" name="矩形 2">
            <a:extLst>
              <a:ext uri="{FF2B5EF4-FFF2-40B4-BE49-F238E27FC236}">
                <a16:creationId xmlns:a16="http://schemas.microsoft.com/office/drawing/2014/main" id="{40CA7F91-084E-A20E-049B-A00B20498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603375"/>
            <a:ext cx="7993063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/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/>
          </a:p>
        </p:txBody>
      </p:sp>
      <p:sp>
        <p:nvSpPr>
          <p:cNvPr id="30724" name="文本框 1">
            <a:extLst>
              <a:ext uri="{FF2B5EF4-FFF2-40B4-BE49-F238E27FC236}">
                <a16:creationId xmlns:a16="http://schemas.microsoft.com/office/drawing/2014/main" id="{AF5BA4C4-7681-BD19-A95A-25E1EDD9C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1971675"/>
            <a:ext cx="86233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1" hangingPunct="1">
              <a:buFont typeface="Arial" charset="0"/>
              <a:buNone/>
              <a:defRPr/>
            </a:pPr>
            <a:r>
              <a:rPr lang="zh-CN" altLang="en-US" sz="3200" b="1" dirty="0">
                <a:latin typeface="Arial" charset="0"/>
              </a:rPr>
              <a:t> </a:t>
            </a:r>
            <a:r>
              <a:rPr lang="en-US" altLang="zh-CN" sz="2800" b="1" dirty="0">
                <a:latin typeface="+mn-ea"/>
                <a:ea typeface="+mn-ea"/>
              </a:rPr>
              <a:t>1.</a:t>
            </a:r>
            <a:r>
              <a:rPr lang="zh-CN" altLang="en-US" sz="2800" b="1" dirty="0">
                <a:latin typeface="+mn-ea"/>
                <a:ea typeface="+mn-ea"/>
                <a:sym typeface="宋体" pitchFamily="2" charset="-122"/>
              </a:rPr>
              <a:t>床上休息及活动时：必须拉起双侧床档，防止坠床。</a:t>
            </a:r>
            <a:endParaRPr lang="en-US" altLang="zh-CN" sz="2800" b="1" dirty="0">
              <a:latin typeface="+mn-ea"/>
              <a:ea typeface="+mn-ea"/>
              <a:sym typeface="宋体" pitchFamily="2" charset="-122"/>
            </a:endParaRPr>
          </a:p>
          <a:p>
            <a:pPr marL="342900" indent="-342900" eaLnBrk="1" hangingPunct="1">
              <a:buFont typeface="Arial" charset="0"/>
              <a:buNone/>
              <a:defRPr/>
            </a:pPr>
            <a:endParaRPr lang="zh-CN" altLang="en-US" sz="2800" dirty="0">
              <a:latin typeface="+mn-ea"/>
              <a:ea typeface="+mn-ea"/>
            </a:endParaRPr>
          </a:p>
          <a:p>
            <a:pPr marL="342900" indent="-342900" eaLnBrk="1" hangingPunct="1">
              <a:buFont typeface="Arial" charset="0"/>
              <a:buNone/>
              <a:defRPr/>
            </a:pPr>
            <a:r>
              <a:rPr lang="en-US" altLang="zh-CN" sz="2800" b="1" dirty="0">
                <a:latin typeface="+mn-ea"/>
                <a:ea typeface="+mn-ea"/>
              </a:rPr>
              <a:t> 2.</a:t>
            </a:r>
            <a:r>
              <a:rPr lang="zh-CN" altLang="en-US" sz="2800" b="1" dirty="0">
                <a:latin typeface="+mn-ea"/>
                <a:ea typeface="+mn-ea"/>
              </a:rPr>
              <a:t>外出及下床活动时：必须专人陪护。</a:t>
            </a:r>
            <a:endParaRPr lang="en-US" altLang="zh-CN" sz="2800" b="1" dirty="0">
              <a:latin typeface="+mn-ea"/>
              <a:ea typeface="+mn-ea"/>
            </a:endParaRPr>
          </a:p>
          <a:p>
            <a:pPr marL="342900" indent="-342900" eaLnBrk="1" hangingPunct="1">
              <a:buFont typeface="Arial" charset="0"/>
              <a:buNone/>
              <a:defRPr/>
            </a:pPr>
            <a:endParaRPr lang="zh-CN" altLang="en-US" sz="2800" b="1" dirty="0">
              <a:latin typeface="+mn-ea"/>
              <a:ea typeface="+mn-ea"/>
            </a:endParaRPr>
          </a:p>
          <a:p>
            <a:pPr marL="342900" indent="-342900" eaLnBrk="1" hangingPunct="1">
              <a:buFont typeface="Arial" charset="0"/>
              <a:buNone/>
              <a:defRPr/>
            </a:pPr>
            <a:r>
              <a:rPr lang="zh-CN" altLang="en-US" sz="2800" b="1" dirty="0">
                <a:latin typeface="+mn-ea"/>
                <a:ea typeface="+mn-ea"/>
              </a:rPr>
              <a:t> </a:t>
            </a:r>
            <a:r>
              <a:rPr lang="en-US" altLang="zh-CN" sz="2800" b="1" dirty="0">
                <a:latin typeface="+mn-ea"/>
                <a:ea typeface="+mn-ea"/>
              </a:rPr>
              <a:t>3.</a:t>
            </a:r>
            <a:r>
              <a:rPr lang="zh-CN" altLang="en-US" sz="2800" b="1" dirty="0">
                <a:latin typeface="+mn-ea"/>
                <a:ea typeface="+mn-ea"/>
              </a:rPr>
              <a:t>切勿用手拔除鼻腔敷料。</a:t>
            </a:r>
            <a:endParaRPr lang="en-US" altLang="zh-CN" sz="2800" b="1" dirty="0">
              <a:latin typeface="+mn-ea"/>
              <a:ea typeface="+mn-ea"/>
            </a:endParaRPr>
          </a:p>
          <a:p>
            <a:pPr marL="342900" indent="-342900" eaLnBrk="1" hangingPunct="1">
              <a:buFont typeface="Arial" charset="0"/>
              <a:buNone/>
              <a:defRPr/>
            </a:pPr>
            <a:endParaRPr lang="zh-CN" altLang="en-US" sz="2800" b="1" dirty="0">
              <a:latin typeface="+mn-ea"/>
              <a:ea typeface="+mn-ea"/>
            </a:endParaRPr>
          </a:p>
          <a:p>
            <a:pPr marL="342900" indent="-342900" eaLnBrk="1" hangingPunct="1">
              <a:buFont typeface="Arial" charset="0"/>
              <a:buNone/>
              <a:defRPr/>
            </a:pPr>
            <a:r>
              <a:rPr lang="en-US" altLang="zh-CN" sz="2800" b="1" dirty="0">
                <a:latin typeface="+mn-ea"/>
                <a:ea typeface="+mn-ea"/>
              </a:rPr>
              <a:t> 4.</a:t>
            </a:r>
            <a:r>
              <a:rPr lang="zh-CN" altLang="en-US" sz="2800" b="1" dirty="0">
                <a:latin typeface="+mn-ea"/>
                <a:ea typeface="+mn-ea"/>
              </a:rPr>
              <a:t>若鼻腔有咸味液体流出、咽后壁不自主有液体流下时，取患侧卧位，</a:t>
            </a:r>
            <a:r>
              <a:rPr lang="zh-CN" altLang="en-US" sz="2800" b="1" dirty="0">
                <a:latin typeface="+mn-ea"/>
                <a:ea typeface="+mn-ea"/>
                <a:sym typeface="宋体" pitchFamily="2" charset="-122"/>
              </a:rPr>
              <a:t>避免用力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  <a:sym typeface="宋体" pitchFamily="2" charset="-122"/>
              </a:rPr>
              <a:t>咳嗽</a:t>
            </a:r>
            <a:r>
              <a:rPr lang="zh-CN" altLang="en-US" sz="2800" b="1" dirty="0">
                <a:latin typeface="+mn-ea"/>
                <a:ea typeface="+mn-ea"/>
                <a:sym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  <a:sym typeface="宋体" pitchFamily="2" charset="-122"/>
              </a:rPr>
              <a:t>打喷嚏</a:t>
            </a:r>
            <a:r>
              <a:rPr lang="zh-CN" altLang="en-US" sz="2800" b="1" dirty="0">
                <a:latin typeface="+mn-ea"/>
                <a:ea typeface="+mn-ea"/>
                <a:sym typeface="宋体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  <a:sym typeface="宋体" pitchFamily="2" charset="-122"/>
              </a:rPr>
              <a:t>擤鼻</a:t>
            </a:r>
            <a:r>
              <a:rPr lang="zh-CN" altLang="en-US" sz="2800" b="1" dirty="0">
                <a:latin typeface="+mn-ea"/>
                <a:ea typeface="+mn-ea"/>
                <a:sym typeface="宋体" pitchFamily="2" charset="-122"/>
              </a:rPr>
              <a:t>，保持大便通畅，防止加重脑脊液鼻漏。</a:t>
            </a:r>
            <a:endParaRPr lang="zh-CN" altLang="en-US" sz="2800" b="1" dirty="0">
              <a:latin typeface="+mn-ea"/>
              <a:ea typeface="+mn-ea"/>
            </a:endParaRPr>
          </a:p>
          <a:p>
            <a:pPr marL="342900" indent="-342900" eaLnBrk="1" hangingPunct="1">
              <a:buFont typeface="Arial" charset="0"/>
              <a:buNone/>
              <a:defRPr/>
            </a:pPr>
            <a:endParaRPr lang="zh-CN" altLang="en-US" sz="3200" b="1" dirty="0">
              <a:latin typeface="Arial" charset="0"/>
            </a:endParaRPr>
          </a:p>
          <a:p>
            <a:pPr marL="342900" indent="-342900" eaLnBrk="1" hangingPunct="1">
              <a:buFont typeface="Arial" charset="0"/>
              <a:buNone/>
              <a:defRPr/>
            </a:pPr>
            <a:endParaRPr lang="zh-CN" altLang="en-US" sz="3200" dirty="0">
              <a:latin typeface="Arial" charset="0"/>
            </a:endParaRPr>
          </a:p>
        </p:txBody>
      </p:sp>
    </p:spTree>
  </p:cSld>
  <p:clrMapOvr>
    <a:masterClrMapping/>
  </p:clrMapOvr>
  <p:transition advTm="1042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>
            <a:extLst>
              <a:ext uri="{FF2B5EF4-FFF2-40B4-BE49-F238E27FC236}">
                <a16:creationId xmlns:a16="http://schemas.microsoft.com/office/drawing/2014/main" id="{8481EDD6-9315-A174-C020-B9880DF6388E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571500" y="857250"/>
            <a:ext cx="7772400" cy="500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办理出院手续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C56A25-738A-129A-E9BA-561FE95E4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875" y="1500188"/>
            <a:ext cx="9001125" cy="2286000"/>
          </a:xfrm>
        </p:spPr>
        <p:txBody>
          <a:bodyPr/>
          <a:lstStyle/>
          <a:p>
            <a:pPr>
              <a:defRPr/>
            </a:pPr>
            <a:r>
              <a:rPr lang="zh-CN" altLang="en-US" sz="2800" u="sng" dirty="0">
                <a:latin typeface="+mn-ea"/>
                <a:ea typeface="+mn-ea"/>
              </a:rPr>
              <a:t>出院当天管床医生开据出院诊断证明书交于患者</a:t>
            </a:r>
            <a:endParaRPr lang="en-US" altLang="zh-CN" sz="2800" u="sng" dirty="0">
              <a:latin typeface="+mn-ea"/>
              <a:ea typeface="+mn-ea"/>
            </a:endParaRPr>
          </a:p>
          <a:p>
            <a:pPr algn="l">
              <a:defRPr/>
            </a:pPr>
            <a:endParaRPr lang="en-US" altLang="zh-CN" sz="2800" dirty="0">
              <a:latin typeface="+mn-ea"/>
              <a:ea typeface="+mn-ea"/>
            </a:endParaRPr>
          </a:p>
          <a:p>
            <a:pPr algn="l">
              <a:defRPr/>
            </a:pPr>
            <a:r>
              <a:rPr lang="en-US" altLang="zh-CN" sz="2800" dirty="0">
                <a:latin typeface="+mn-ea"/>
                <a:ea typeface="+mn-ea"/>
              </a:rPr>
              <a:t>1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北京市医保患者</a:t>
            </a:r>
            <a:r>
              <a:rPr lang="en-US" altLang="zh-CN" sz="2800" dirty="0">
                <a:latin typeface="+mn-ea"/>
                <a:ea typeface="+mn-ea"/>
              </a:rPr>
              <a:t>:</a:t>
            </a:r>
            <a:r>
              <a:rPr lang="zh-CN" altLang="en-US" sz="2800" dirty="0">
                <a:latin typeface="+mn-ea"/>
                <a:ea typeface="+mn-ea"/>
              </a:rPr>
              <a:t>出院</a:t>
            </a:r>
            <a:r>
              <a:rPr lang="en-US" altLang="zh-CN" sz="2800" dirty="0">
                <a:latin typeface="+mn-ea"/>
                <a:ea typeface="+mn-ea"/>
              </a:rPr>
              <a:t>5</a:t>
            </a:r>
            <a:r>
              <a:rPr lang="zh-CN" altLang="en-US" sz="2800" dirty="0">
                <a:latin typeface="+mn-ea"/>
                <a:ea typeface="+mn-ea"/>
              </a:rPr>
              <a:t>个工作日后或收到短信通知后</a:t>
            </a:r>
            <a:r>
              <a:rPr lang="en-US" altLang="zh-CN" sz="2800" dirty="0">
                <a:latin typeface="+mn-ea"/>
                <a:ea typeface="+mn-ea"/>
              </a:rPr>
              <a:t> </a:t>
            </a:r>
            <a:r>
              <a:rPr lang="zh-CN" altLang="en-US" sz="2800" dirty="0">
                <a:latin typeface="+mn-ea"/>
                <a:ea typeface="+mn-ea"/>
              </a:rPr>
              <a:t>携带押金条到出院处办理</a:t>
            </a:r>
            <a:r>
              <a:rPr lang="en-US" altLang="zh-CN" sz="2800" dirty="0">
                <a:latin typeface="+mn-ea"/>
                <a:ea typeface="+mn-ea"/>
              </a:rPr>
              <a:t>.</a:t>
            </a:r>
          </a:p>
          <a:p>
            <a:pPr algn="l">
              <a:defRPr/>
            </a:pPr>
            <a:r>
              <a:rPr lang="en-US" altLang="zh-CN" sz="2800" dirty="0">
                <a:latin typeface="+mn-ea"/>
                <a:ea typeface="+mn-ea"/>
              </a:rPr>
              <a:t>2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自费、公费、新农合患者</a:t>
            </a:r>
            <a:r>
              <a:rPr lang="en-US" altLang="zh-CN" sz="2800" dirty="0">
                <a:latin typeface="+mn-ea"/>
                <a:ea typeface="+mn-ea"/>
              </a:rPr>
              <a:t>:</a:t>
            </a:r>
            <a:r>
              <a:rPr lang="zh-CN" altLang="en-US" sz="2800" dirty="0">
                <a:latin typeface="+mn-ea"/>
                <a:ea typeface="+mn-ea"/>
              </a:rPr>
              <a:t>等护士通知后携带押金条到出院处办理</a:t>
            </a:r>
            <a:r>
              <a:rPr lang="en-US" altLang="zh-CN" sz="2800" dirty="0">
                <a:latin typeface="+mn-ea"/>
                <a:ea typeface="+mn-ea"/>
              </a:rPr>
              <a:t>.</a:t>
            </a:r>
          </a:p>
          <a:p>
            <a:pPr algn="l">
              <a:defRPr/>
            </a:pPr>
            <a:r>
              <a:rPr lang="en-US" altLang="zh-CN" sz="2800" dirty="0">
                <a:latin typeface="+mn-ea"/>
                <a:ea typeface="+mn-ea"/>
              </a:rPr>
              <a:t>3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异地医保患者（住院时医保卡押在住院处）</a:t>
            </a:r>
            <a:r>
              <a:rPr lang="zh-CN" altLang="en-US" sz="2800" dirty="0">
                <a:latin typeface="+mn-ea"/>
                <a:ea typeface="+mn-ea"/>
              </a:rPr>
              <a:t>：出院当天收到短信通知后携带押金条到出院处办理</a:t>
            </a:r>
            <a:r>
              <a:rPr lang="en-US" altLang="zh-CN" sz="2800" dirty="0">
                <a:latin typeface="+mn-ea"/>
                <a:ea typeface="+mn-ea"/>
              </a:rPr>
              <a:t>.</a:t>
            </a:r>
          </a:p>
          <a:p>
            <a:pPr algn="l">
              <a:defRPr/>
            </a:pPr>
            <a:r>
              <a:rPr lang="zh-CN" altLang="en-US" sz="2800" dirty="0">
                <a:latin typeface="+mn-ea"/>
                <a:ea typeface="+mn-ea"/>
              </a:rPr>
              <a:t>（如您为周六日出院，请于下周一</a:t>
            </a:r>
            <a:r>
              <a:rPr lang="en-US" altLang="zh-CN" sz="2800" dirty="0">
                <a:latin typeface="+mn-ea"/>
                <a:ea typeface="+mn-ea"/>
              </a:rPr>
              <a:t>14</a:t>
            </a:r>
            <a:r>
              <a:rPr lang="zh-CN" altLang="en-US" sz="2800" dirty="0">
                <a:latin typeface="+mn-ea"/>
                <a:ea typeface="+mn-ea"/>
              </a:rPr>
              <a:t>：</a:t>
            </a:r>
            <a:r>
              <a:rPr lang="en-US" altLang="zh-CN" sz="2800" dirty="0">
                <a:latin typeface="+mn-ea"/>
                <a:ea typeface="+mn-ea"/>
              </a:rPr>
              <a:t>00</a:t>
            </a:r>
            <a:r>
              <a:rPr lang="zh-CN" altLang="en-US" sz="2800" dirty="0">
                <a:latin typeface="+mn-ea"/>
                <a:ea typeface="+mn-ea"/>
              </a:rPr>
              <a:t>后携带押金条到出院处办理）</a:t>
            </a:r>
          </a:p>
        </p:txBody>
      </p:sp>
      <p:sp>
        <p:nvSpPr>
          <p:cNvPr id="4" name="五角星 3">
            <a:extLst>
              <a:ext uri="{FF2B5EF4-FFF2-40B4-BE49-F238E27FC236}">
                <a16:creationId xmlns:a16="http://schemas.microsoft.com/office/drawing/2014/main" id="{8FB413E3-32C1-8F7F-100D-CC12AA627F6A}"/>
              </a:ext>
            </a:extLst>
          </p:cNvPr>
          <p:cNvSpPr/>
          <p:nvPr/>
        </p:nvSpPr>
        <p:spPr>
          <a:xfrm>
            <a:off x="571500" y="1571625"/>
            <a:ext cx="285750" cy="28575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>
            <a:extLst>
              <a:ext uri="{FF2B5EF4-FFF2-40B4-BE49-F238E27FC236}">
                <a16:creationId xmlns:a16="http://schemas.microsoft.com/office/drawing/2014/main" id="{73679A9C-4F8A-5941-031A-EBCF55FB67BA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571500" y="857250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如需复印病历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9A9AA6-7026-2111-E8CC-36590E052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3" y="1643063"/>
            <a:ext cx="8215312" cy="1752600"/>
          </a:xfrm>
        </p:spPr>
        <p:txBody>
          <a:bodyPr/>
          <a:lstStyle/>
          <a:p>
            <a:pPr algn="l">
              <a:defRPr/>
            </a:pPr>
            <a:r>
              <a:rPr lang="zh-CN" altLang="en-US" sz="2800" dirty="0">
                <a:latin typeface="+mn-ea"/>
                <a:ea typeface="+mn-ea"/>
              </a:rPr>
              <a:t>请携带：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buFont typeface="Wingdings" pitchFamily="2" charset="2"/>
              <a:buChar char="Ø"/>
              <a:defRPr/>
            </a:pPr>
            <a:r>
              <a:rPr lang="zh-CN" altLang="en-US" sz="2800" dirty="0">
                <a:latin typeface="+mn-ea"/>
                <a:ea typeface="+mn-ea"/>
              </a:rPr>
              <a:t>患者身份证、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buFont typeface="Wingdings" pitchFamily="2" charset="2"/>
              <a:buChar char="Ø"/>
              <a:defRPr/>
            </a:pPr>
            <a:r>
              <a:rPr lang="zh-CN" altLang="en-US" sz="2800" dirty="0">
                <a:latin typeface="+mn-ea"/>
                <a:ea typeface="+mn-ea"/>
              </a:rPr>
              <a:t>办理人身份证、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buFont typeface="Wingdings" pitchFamily="2" charset="2"/>
              <a:buChar char="Ø"/>
              <a:defRPr/>
            </a:pPr>
            <a:r>
              <a:rPr lang="zh-CN" altLang="en-US" sz="2800" dirty="0">
                <a:latin typeface="+mn-ea"/>
                <a:ea typeface="+mn-ea"/>
              </a:rPr>
              <a:t>现金、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defRPr/>
            </a:pPr>
            <a:r>
              <a:rPr lang="zh-CN" altLang="en-US" sz="2800" dirty="0">
                <a:latin typeface="+mn-ea"/>
                <a:ea typeface="+mn-ea"/>
              </a:rPr>
              <a:t>到病案室（门诊地下一层）办理病例复印登记手续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defRPr/>
            </a:pPr>
            <a:r>
              <a:rPr lang="zh-CN" altLang="en-US" sz="2800" dirty="0">
                <a:latin typeface="+mn-ea"/>
                <a:ea typeface="+mn-ea"/>
              </a:rPr>
              <a:t>  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注：北京市医保患者请于出院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15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个工作日后携带患者身份证、办理人身份证、现金到门诊地下一层病案室复印。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4" name="五角星 3">
            <a:extLst>
              <a:ext uri="{FF2B5EF4-FFF2-40B4-BE49-F238E27FC236}">
                <a16:creationId xmlns:a16="http://schemas.microsoft.com/office/drawing/2014/main" id="{0F14CFDB-CB3E-B652-EC1D-47CCEE330F39}"/>
              </a:ext>
            </a:extLst>
          </p:cNvPr>
          <p:cNvSpPr/>
          <p:nvPr/>
        </p:nvSpPr>
        <p:spPr>
          <a:xfrm>
            <a:off x="571500" y="4857750"/>
            <a:ext cx="285750" cy="2857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矩形 1">
            <a:extLst>
              <a:ext uri="{FF2B5EF4-FFF2-40B4-BE49-F238E27FC236}">
                <a16:creationId xmlns:a16="http://schemas.microsoft.com/office/drawing/2014/main" id="{9D8FE6D8-ABCF-B754-81A9-3CCA61DA9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908050"/>
            <a:ext cx="36750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出院宣教</a:t>
            </a:r>
          </a:p>
        </p:txBody>
      </p:sp>
      <p:sp>
        <p:nvSpPr>
          <p:cNvPr id="63491" name="矩形 2">
            <a:extLst>
              <a:ext uri="{FF2B5EF4-FFF2-40B4-BE49-F238E27FC236}">
                <a16:creationId xmlns:a16="http://schemas.microsoft.com/office/drawing/2014/main" id="{74549507-BFD4-7C13-FB33-79B7B8588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603375"/>
            <a:ext cx="7993063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/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/>
          </a:p>
        </p:txBody>
      </p:sp>
      <p:sp>
        <p:nvSpPr>
          <p:cNvPr id="32772" name="文本框 1">
            <a:extLst>
              <a:ext uri="{FF2B5EF4-FFF2-40B4-BE49-F238E27FC236}">
                <a16:creationId xmlns:a16="http://schemas.microsoft.com/office/drawing/2014/main" id="{EDD4C9E2-1E30-890B-2EB2-AA040C984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" y="1700213"/>
            <a:ext cx="8605838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1" hangingPunct="1">
              <a:buFont typeface="Arial" charset="0"/>
              <a:buNone/>
              <a:defRPr/>
            </a:pPr>
            <a:r>
              <a:rPr lang="en-US" altLang="zh-CN" sz="2800" b="1" dirty="0">
                <a:latin typeface="+mn-ea"/>
                <a:ea typeface="+mn-ea"/>
              </a:rPr>
              <a:t>1.</a:t>
            </a:r>
            <a:r>
              <a:rPr lang="zh-CN" altLang="en-US" sz="2800" b="1" dirty="0">
                <a:latin typeface="+mn-ea"/>
                <a:ea typeface="+mn-ea"/>
              </a:rPr>
              <a:t>饮食后以清淡饮食为宜，避免油腻，辛辣刺激食物。</a:t>
            </a:r>
          </a:p>
          <a:p>
            <a:pPr marL="342900" indent="-342900" eaLnBrk="1" hangingPunct="1">
              <a:buFont typeface="Arial" charset="0"/>
              <a:buNone/>
              <a:defRPr/>
            </a:pPr>
            <a:r>
              <a:rPr lang="en-US" altLang="zh-CN" sz="2800" b="1" dirty="0">
                <a:latin typeface="+mn-ea"/>
                <a:ea typeface="+mn-ea"/>
              </a:rPr>
              <a:t>2.</a:t>
            </a:r>
            <a:r>
              <a:rPr lang="zh-CN" altLang="en-US" sz="2800" b="1" dirty="0">
                <a:latin typeface="+mn-ea"/>
                <a:ea typeface="+mn-ea"/>
              </a:rPr>
              <a:t>注意休息，避免重体力劳动。要养成良好的生活习惯，保障睡眠。</a:t>
            </a:r>
          </a:p>
          <a:p>
            <a:pPr marL="342900" indent="-342900" eaLnBrk="1" hangingPunct="1">
              <a:buFont typeface="Arial" charset="0"/>
              <a:buNone/>
              <a:defRPr/>
            </a:pPr>
            <a:r>
              <a:rPr lang="en-US" altLang="zh-CN" sz="2800" b="1" dirty="0">
                <a:latin typeface="+mn-ea"/>
                <a:ea typeface="+mn-ea"/>
              </a:rPr>
              <a:t>3.</a:t>
            </a:r>
            <a:r>
              <a:rPr lang="zh-CN" altLang="en-US" sz="2800" b="1" dirty="0">
                <a:latin typeface="+mn-ea"/>
                <a:ea typeface="+mn-ea"/>
              </a:rPr>
              <a:t>保持大便通畅，必要时使用缓泻剂。</a:t>
            </a:r>
            <a:endParaRPr lang="zh-CN" altLang="en-US" sz="2800" b="1" dirty="0">
              <a:latin typeface="+mn-ea"/>
              <a:ea typeface="+mn-ea"/>
              <a:sym typeface="宋体" pitchFamily="2" charset="-122"/>
            </a:endParaRPr>
          </a:p>
          <a:p>
            <a:pPr marL="342900" indent="-342900" eaLnBrk="1" hangingPunct="1">
              <a:buFont typeface="Arial" charset="0"/>
              <a:buNone/>
              <a:defRPr/>
            </a:pPr>
            <a:r>
              <a:rPr lang="en-US" altLang="zh-CN" sz="2800" b="1" dirty="0">
                <a:latin typeface="+mn-ea"/>
                <a:ea typeface="+mn-ea"/>
              </a:rPr>
              <a:t>4.</a:t>
            </a:r>
            <a:r>
              <a:rPr lang="zh-CN" altLang="en-US" sz="2800" b="1" dirty="0">
                <a:latin typeface="+mn-ea"/>
                <a:ea typeface="+mn-ea"/>
              </a:rPr>
              <a:t>如有剧烈头痛、频繁呕吐、意识模糊、视力视野改变、尿量增多等症状及时就医。</a:t>
            </a:r>
          </a:p>
          <a:p>
            <a:pPr marL="342900" indent="-342900" eaLnBrk="1" hangingPunct="1">
              <a:buFont typeface="Arial" charset="0"/>
              <a:buNone/>
              <a:defRPr/>
            </a:pPr>
            <a:r>
              <a:rPr lang="en-US" altLang="zh-CN" sz="2800" b="1" dirty="0">
                <a:latin typeface="+mn-ea"/>
                <a:ea typeface="+mn-ea"/>
              </a:rPr>
              <a:t>5.</a:t>
            </a:r>
            <a:r>
              <a:rPr lang="zh-CN" altLang="en-US" sz="2800" b="1" dirty="0">
                <a:latin typeface="+mn-ea"/>
                <a:ea typeface="+mn-ea"/>
              </a:rPr>
              <a:t>出院后遵医生指示按时复查内分泌、血生化、蝶鞍</a:t>
            </a:r>
            <a:r>
              <a:rPr lang="en-US" altLang="zh-CN" sz="2800" b="1" dirty="0">
                <a:latin typeface="+mn-ea"/>
                <a:ea typeface="+mn-ea"/>
              </a:rPr>
              <a:t>CT</a:t>
            </a:r>
            <a:r>
              <a:rPr lang="zh-CN" altLang="en-US" sz="2800" b="1" dirty="0">
                <a:latin typeface="+mn-ea"/>
                <a:ea typeface="+mn-ea"/>
              </a:rPr>
              <a:t>、垂体及鞍区</a:t>
            </a:r>
            <a:r>
              <a:rPr lang="en-US" altLang="zh-CN" sz="2800" b="1" dirty="0">
                <a:latin typeface="+mn-ea"/>
                <a:ea typeface="+mn-ea"/>
              </a:rPr>
              <a:t>MRI</a:t>
            </a:r>
            <a:r>
              <a:rPr lang="zh-CN" altLang="en-US" sz="2800" b="1" dirty="0">
                <a:latin typeface="+mn-ea"/>
                <a:ea typeface="+mn-ea"/>
              </a:rPr>
              <a:t>。</a:t>
            </a:r>
          </a:p>
          <a:p>
            <a:pPr marL="342900" indent="-342900" eaLnBrk="1" hangingPunct="1">
              <a:buFont typeface="Arial" charset="0"/>
              <a:buNone/>
              <a:defRPr/>
            </a:pPr>
            <a:r>
              <a:rPr lang="en-US" altLang="zh-CN" sz="2800" dirty="0">
                <a:latin typeface="+mn-ea"/>
                <a:ea typeface="+mn-ea"/>
              </a:rPr>
              <a:t>6.</a:t>
            </a:r>
            <a:r>
              <a:rPr lang="zh-CN" altLang="en-US" sz="2800" b="1" dirty="0">
                <a:latin typeface="+mn-ea"/>
                <a:ea typeface="+mn-ea"/>
              </a:rPr>
              <a:t>遵医生指示正确口服药物，切忌自行减量或加量。</a:t>
            </a:r>
          </a:p>
          <a:p>
            <a:pPr marL="342900" indent="-342900" eaLnBrk="1" hangingPunct="1">
              <a:buFont typeface="Arial" charset="0"/>
              <a:buNone/>
              <a:defRPr/>
            </a:pPr>
            <a:r>
              <a:rPr lang="en-US" altLang="zh-CN" sz="2800" b="1" dirty="0">
                <a:latin typeface="+mn-ea"/>
                <a:ea typeface="+mn-ea"/>
              </a:rPr>
              <a:t>7.</a:t>
            </a:r>
            <a:r>
              <a:rPr lang="zh-CN" altLang="en-US" sz="2800" b="1" dirty="0">
                <a:latin typeface="+mn-ea"/>
                <a:ea typeface="+mn-ea"/>
              </a:rPr>
              <a:t>严格观察有无脑脊液鼻漏，随时与医生沟通。</a:t>
            </a:r>
          </a:p>
        </p:txBody>
      </p:sp>
    </p:spTree>
  </p:cSld>
  <p:clrMapOvr>
    <a:masterClrMapping/>
  </p:clrMapOvr>
  <p:transition advTm="1042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矩形 2">
            <a:extLst>
              <a:ext uri="{FF2B5EF4-FFF2-40B4-BE49-F238E27FC236}">
                <a16:creationId xmlns:a16="http://schemas.microsoft.com/office/drawing/2014/main" id="{E6FF3990-B029-DA97-E2BA-C7E3BFA9A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603375"/>
            <a:ext cx="7993063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/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/>
          </a:p>
        </p:txBody>
      </p:sp>
      <p:sp>
        <p:nvSpPr>
          <p:cNvPr id="64515" name="矩形 3">
            <a:extLst>
              <a:ext uri="{FF2B5EF4-FFF2-40B4-BE49-F238E27FC236}">
                <a16:creationId xmlns:a16="http://schemas.microsoft.com/office/drawing/2014/main" id="{FA2695B8-DD8D-ED16-96BC-F68B803E3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981075"/>
            <a:ext cx="56165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CC3399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手术顺利  早日康复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968FE1-32FF-DAA1-9B10-2DC4EC2F70B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1916832"/>
            <a:ext cx="9000913" cy="481096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advTm="1042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22C1E11-D0FF-9784-EEC7-BE77AFF0059B}"/>
              </a:ext>
            </a:extLst>
          </p:cNvPr>
          <p:cNvSpPr/>
          <p:nvPr/>
        </p:nvSpPr>
        <p:spPr>
          <a:xfrm>
            <a:off x="2843213" y="1125538"/>
            <a:ext cx="2122487" cy="644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治疗方式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675" name="矩形 2">
            <a:extLst>
              <a:ext uri="{FF2B5EF4-FFF2-40B4-BE49-F238E27FC236}">
                <a16:creationId xmlns:a16="http://schemas.microsoft.com/office/drawing/2014/main" id="{21762A7B-7DFF-BB5A-D7DE-C3A687C3D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989138"/>
            <a:ext cx="7993063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600" b="1">
                <a:latin typeface="宋体" panose="02010600030101010101" pitchFamily="2" charset="-122"/>
              </a:rPr>
              <a:t>药物治疗 </a:t>
            </a:r>
            <a:endParaRPr lang="en-US" altLang="zh-CN" sz="36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3600" b="1">
                <a:solidFill>
                  <a:srgbClr val="000000"/>
                </a:solidFill>
                <a:latin typeface="宋体" panose="02010600030101010101" pitchFamily="2" charset="-122"/>
              </a:rPr>
              <a:t>放射治疗</a:t>
            </a:r>
            <a:endParaRPr lang="en-US" altLang="zh-CN" sz="36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3600" b="1">
                <a:solidFill>
                  <a:srgbClr val="000000"/>
                </a:solidFill>
                <a:latin typeface="宋体" panose="02010600030101010101" pitchFamily="2" charset="-122"/>
              </a:rPr>
              <a:t>手术治疗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600" b="1">
                <a:latin typeface="宋体" panose="02010600030101010101" pitchFamily="2" charset="-122"/>
              </a:rPr>
              <a:t> </a:t>
            </a:r>
            <a:r>
              <a:rPr lang="en-US" altLang="zh-CN" sz="3600" b="1">
                <a:latin typeface="宋体" panose="02010600030101010101" pitchFamily="2" charset="-122"/>
              </a:rPr>
              <a:t>                 </a:t>
            </a:r>
            <a:endParaRPr lang="zh-CN" altLang="en-US" sz="36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endParaRPr lang="zh-CN" altLang="en-US" sz="2800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3A796FD-7161-328A-8788-E4D32ED126AB}"/>
              </a:ext>
            </a:extLst>
          </p:cNvPr>
          <p:cNvSpPr/>
          <p:nvPr/>
        </p:nvSpPr>
        <p:spPr>
          <a:xfrm>
            <a:off x="2843213" y="1125538"/>
            <a:ext cx="2122487" cy="644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治疗方式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9699" name="Picture 9" descr="溴隐亭">
            <a:extLst>
              <a:ext uri="{FF2B5EF4-FFF2-40B4-BE49-F238E27FC236}">
                <a16:creationId xmlns:a16="http://schemas.microsoft.com/office/drawing/2014/main" id="{03AE8DD3-AF1B-3181-62E7-81A3C0A7D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4427538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10" descr="放疗">
            <a:extLst>
              <a:ext uri="{FF2B5EF4-FFF2-40B4-BE49-F238E27FC236}">
                <a16:creationId xmlns:a16="http://schemas.microsoft.com/office/drawing/2014/main" id="{9407C44F-E99A-D059-9704-65CF1D40A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349500"/>
            <a:ext cx="3600450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extBox 3">
            <a:extLst>
              <a:ext uri="{FF2B5EF4-FFF2-40B4-BE49-F238E27FC236}">
                <a16:creationId xmlns:a16="http://schemas.microsoft.com/office/drawing/2014/main" id="{9FDB8AD3-8DFF-3458-18B7-D9E1DDDD7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4868863"/>
            <a:ext cx="12969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/>
              <a:t>药物治疗</a:t>
            </a:r>
          </a:p>
        </p:txBody>
      </p:sp>
      <p:sp>
        <p:nvSpPr>
          <p:cNvPr id="29702" name="TextBox 4">
            <a:extLst>
              <a:ext uri="{FF2B5EF4-FFF2-40B4-BE49-F238E27FC236}">
                <a16:creationId xmlns:a16="http://schemas.microsoft.com/office/drawing/2014/main" id="{5B0785F1-D1B6-E99F-C606-A2CD2BD8B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4868863"/>
            <a:ext cx="1800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/>
              <a:t>放射治疗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E3204C2-1935-2944-133F-3AF26B4A20C5}"/>
              </a:ext>
            </a:extLst>
          </p:cNvPr>
          <p:cNvSpPr/>
          <p:nvPr/>
        </p:nvSpPr>
        <p:spPr>
          <a:xfrm>
            <a:off x="2843213" y="1125538"/>
            <a:ext cx="2122487" cy="644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治疗方式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23" name="Picture 3" descr="F:\新建文件夹 (2)\1000 (1).jpg">
            <a:extLst>
              <a:ext uri="{FF2B5EF4-FFF2-40B4-BE49-F238E27FC236}">
                <a16:creationId xmlns:a16="http://schemas.microsoft.com/office/drawing/2014/main" id="{730AAC2C-7B3D-5B47-43BA-904DDAC09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648075"/>
            <a:ext cx="7705725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矩形 3">
            <a:extLst>
              <a:ext uri="{FF2B5EF4-FFF2-40B4-BE49-F238E27FC236}">
                <a16:creationId xmlns:a16="http://schemas.microsoft.com/office/drawing/2014/main" id="{2A83C55D-4943-3C5F-B8EE-0D60E4BC0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38" y="1770063"/>
            <a:ext cx="457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0000"/>
                </a:solidFill>
                <a:latin typeface="宋体" panose="02010600030101010101" pitchFamily="2" charset="-122"/>
              </a:rPr>
              <a:t>手术治疗</a:t>
            </a:r>
          </a:p>
        </p:txBody>
      </p:sp>
      <p:sp>
        <p:nvSpPr>
          <p:cNvPr id="5" name="五角星 4">
            <a:extLst>
              <a:ext uri="{FF2B5EF4-FFF2-40B4-BE49-F238E27FC236}">
                <a16:creationId xmlns:a16="http://schemas.microsoft.com/office/drawing/2014/main" id="{AD7A2D8A-6A1F-3587-5BA9-126C644D4B97}"/>
              </a:ext>
            </a:extLst>
          </p:cNvPr>
          <p:cNvSpPr/>
          <p:nvPr/>
        </p:nvSpPr>
        <p:spPr>
          <a:xfrm rot="1019015">
            <a:off x="5508625" y="2414588"/>
            <a:ext cx="604838" cy="503237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0726" name="矩形 5">
            <a:extLst>
              <a:ext uri="{FF2B5EF4-FFF2-40B4-BE49-F238E27FC236}">
                <a16:creationId xmlns:a16="http://schemas.microsoft.com/office/drawing/2014/main" id="{E3FBE1D0-762C-EA08-FC23-CD2CF5251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2441575"/>
            <a:ext cx="234791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宋体" panose="02010600030101010101" pitchFamily="2" charset="-122"/>
              </a:rPr>
              <a:t>经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</a:rPr>
              <a:t>鼻</a:t>
            </a:r>
            <a:r>
              <a:rPr lang="zh-CN" altLang="en-US" sz="2800" b="1">
                <a:latin typeface="宋体" panose="02010600030101010101" pitchFamily="2" charset="-122"/>
              </a:rPr>
              <a:t>蝶内镜下</a:t>
            </a:r>
            <a:endParaRPr lang="en-US" altLang="zh-CN" sz="2800" b="1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800" b="1">
                <a:latin typeface="宋体" panose="02010600030101010101" pitchFamily="2" charset="-122"/>
              </a:rPr>
              <a:t>垂体瘤切除术</a:t>
            </a:r>
            <a:endParaRPr lang="en-US" altLang="zh-CN" sz="2800" b="1">
              <a:latin typeface="宋体" panose="02010600030101010101" pitchFamily="2" charset="-122"/>
            </a:endParaRPr>
          </a:p>
        </p:txBody>
      </p:sp>
      <p:sp>
        <p:nvSpPr>
          <p:cNvPr id="30727" name="矩形 7">
            <a:extLst>
              <a:ext uri="{FF2B5EF4-FFF2-40B4-BE49-F238E27FC236}">
                <a16:creationId xmlns:a16="http://schemas.microsoft.com/office/drawing/2014/main" id="{02FBA8D3-DD3B-86AA-5FEB-A2FD5EBA2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2667000"/>
            <a:ext cx="16271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0000"/>
                </a:solidFill>
                <a:latin typeface="宋体" panose="02010600030101010101" pitchFamily="2" charset="-122"/>
              </a:rPr>
              <a:t>开颅手术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B82FF3F-4FEE-1038-3634-6209C9F59D3A}"/>
              </a:ext>
            </a:extLst>
          </p:cNvPr>
          <p:cNvSpPr/>
          <p:nvPr/>
        </p:nvSpPr>
        <p:spPr>
          <a:xfrm>
            <a:off x="287338" y="1009650"/>
            <a:ext cx="8713787" cy="3543300"/>
          </a:xfrm>
          <a:prstGeom prst="rect">
            <a:avLst/>
          </a:prstGeom>
          <a:solidFill>
            <a:srgbClr val="7F7F7F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C12A9EA0-E6F0-FDA1-EA28-F4A0448DE27B}"/>
              </a:ext>
            </a:extLst>
          </p:cNvPr>
          <p:cNvSpPr/>
          <p:nvPr/>
        </p:nvSpPr>
        <p:spPr>
          <a:xfrm>
            <a:off x="1599921" y="1614398"/>
            <a:ext cx="5832648" cy="10369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black"/>
                </a:solidFill>
              </a:rPr>
              <a:t>半坐卧位；脑脊液漏时头偏向患侧；勿用力擤鼻涕、打喷嚏；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B6A6337-4448-29F1-06A9-2AA0491912CE}"/>
              </a:ext>
            </a:extLst>
          </p:cNvPr>
          <p:cNvSpPr/>
          <p:nvPr/>
        </p:nvSpPr>
        <p:spPr>
          <a:xfrm>
            <a:off x="303456" y="2967713"/>
            <a:ext cx="4932548" cy="7560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准确记录</a:t>
            </a:r>
            <a:r>
              <a:rPr lang="en-US" altLang="zh-CN" b="1" dirty="0">
                <a:solidFill>
                  <a:prstClr val="black"/>
                </a:solidFill>
              </a:rPr>
              <a:t>24</a:t>
            </a:r>
            <a:r>
              <a:rPr lang="zh-CN" altLang="en-US" b="1" dirty="0">
                <a:solidFill>
                  <a:prstClr val="black"/>
                </a:solidFill>
              </a:rPr>
              <a:t>小时出入量</a:t>
            </a:r>
            <a:r>
              <a:rPr lang="en-US" altLang="zh-CN" b="1" dirty="0">
                <a:solidFill>
                  <a:prstClr val="black"/>
                </a:solidFill>
              </a:rPr>
              <a:t>;</a:t>
            </a:r>
            <a:r>
              <a:rPr lang="zh-CN" altLang="en-US" b="1" dirty="0">
                <a:solidFill>
                  <a:prstClr val="black"/>
                </a:solidFill>
              </a:rPr>
              <a:t>遵医嘱使用抗力尿剂</a:t>
            </a:r>
            <a:r>
              <a:rPr lang="en-US" altLang="zh-CN" b="1" dirty="0">
                <a:solidFill>
                  <a:prstClr val="black"/>
                </a:solidFill>
              </a:rPr>
              <a:t>;</a:t>
            </a:r>
            <a:r>
              <a:rPr lang="zh-CN" altLang="en-US" b="1" dirty="0">
                <a:solidFill>
                  <a:prstClr val="black"/>
                </a:solidFill>
              </a:rPr>
              <a:t>合理补充电解质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B4DADA58-590B-9C08-3B8F-36988B5B847A}"/>
              </a:ext>
            </a:extLst>
          </p:cNvPr>
          <p:cNvSpPr/>
          <p:nvPr/>
        </p:nvSpPr>
        <p:spPr>
          <a:xfrm>
            <a:off x="5354935" y="4482941"/>
            <a:ext cx="3779912" cy="77768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遵医嘱用药</a:t>
            </a:r>
            <a:r>
              <a:rPr lang="en-US" altLang="zh-CN" sz="2000" b="1" dirty="0">
                <a:solidFill>
                  <a:schemeClr val="tx1"/>
                </a:solidFill>
              </a:rPr>
              <a:t>;</a:t>
            </a:r>
            <a:r>
              <a:rPr lang="zh-CN" altLang="en-US" sz="2000" b="1" dirty="0">
                <a:solidFill>
                  <a:schemeClr val="tx1"/>
                </a:solidFill>
              </a:rPr>
              <a:t>定期监测激素水平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5937965-3869-4A2F-A160-EBBD425DFA47}"/>
              </a:ext>
            </a:extLst>
          </p:cNvPr>
          <p:cNvSpPr/>
          <p:nvPr/>
        </p:nvSpPr>
        <p:spPr>
          <a:xfrm>
            <a:off x="287524" y="4365104"/>
            <a:ext cx="5004556" cy="95050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监测体温；遵医嘱用药</a:t>
            </a:r>
            <a:r>
              <a:rPr lang="en-US" altLang="zh-CN" sz="1600" b="1" dirty="0">
                <a:solidFill>
                  <a:prstClr val="black"/>
                </a:solidFill>
              </a:rPr>
              <a:t>;</a:t>
            </a:r>
            <a:r>
              <a:rPr lang="zh-CN" altLang="en-US" sz="1600" b="1" dirty="0">
                <a:solidFill>
                  <a:prstClr val="black"/>
                </a:solidFill>
              </a:rPr>
              <a:t>物理降温</a:t>
            </a:r>
            <a:r>
              <a:rPr lang="en-US" altLang="zh-CN" sz="1600" b="1" dirty="0">
                <a:solidFill>
                  <a:prstClr val="black"/>
                </a:solidFill>
              </a:rPr>
              <a:t>(</a:t>
            </a:r>
            <a:r>
              <a:rPr lang="zh-CN" altLang="en-US" sz="1600" b="1" dirty="0">
                <a:solidFill>
                  <a:prstClr val="black"/>
                </a:solidFill>
              </a:rPr>
              <a:t>如</a:t>
            </a:r>
            <a:r>
              <a:rPr lang="en-US" altLang="zh-CN" sz="1600" b="1" dirty="0">
                <a:solidFill>
                  <a:prstClr val="black"/>
                </a:solidFill>
              </a:rPr>
              <a:t>:</a:t>
            </a:r>
            <a:r>
              <a:rPr lang="zh-CN" altLang="en-US" sz="1600" b="1" dirty="0">
                <a:solidFill>
                  <a:prstClr val="black"/>
                </a:solidFill>
              </a:rPr>
              <a:t>冰毯机</a:t>
            </a:r>
            <a:r>
              <a:rPr lang="en-US" altLang="zh-CN" sz="1600" b="1" dirty="0">
                <a:solidFill>
                  <a:prstClr val="black"/>
                </a:solidFill>
              </a:rPr>
              <a:t>);</a:t>
            </a:r>
            <a:endParaRPr lang="zh-CN" altLang="en-US" sz="1600" b="1" dirty="0">
              <a:solidFill>
                <a:prstClr val="black"/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38B490C-F635-9AEC-68A6-83B170863AC3}"/>
              </a:ext>
            </a:extLst>
          </p:cNvPr>
          <p:cNvSpPr/>
          <p:nvPr/>
        </p:nvSpPr>
        <p:spPr>
          <a:xfrm>
            <a:off x="5364088" y="2932146"/>
            <a:ext cx="3600400" cy="7916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遵医嘱采血</a:t>
            </a:r>
            <a:r>
              <a:rPr lang="en-US" altLang="zh-CN" sz="1600" b="1" dirty="0">
                <a:solidFill>
                  <a:prstClr val="black"/>
                </a:solidFill>
              </a:rPr>
              <a:t>,</a:t>
            </a:r>
            <a:r>
              <a:rPr lang="zh-CN" altLang="en-US" sz="1600" b="1" dirty="0">
                <a:solidFill>
                  <a:prstClr val="black"/>
                </a:solidFill>
              </a:rPr>
              <a:t>查电解质</a:t>
            </a:r>
            <a:r>
              <a:rPr lang="en-US" altLang="zh-CN" sz="1600" b="1" dirty="0">
                <a:solidFill>
                  <a:prstClr val="black"/>
                </a:solidFill>
              </a:rPr>
              <a:t>;</a:t>
            </a:r>
            <a:r>
              <a:rPr lang="zh-CN" altLang="en-US" sz="1600" b="1" dirty="0">
                <a:solidFill>
                  <a:prstClr val="black"/>
                </a:solidFill>
              </a:rPr>
              <a:t>遵医嘱用药</a:t>
            </a:r>
            <a:r>
              <a:rPr lang="en-US" altLang="zh-CN" sz="1600" b="1" dirty="0">
                <a:solidFill>
                  <a:prstClr val="black"/>
                </a:solidFill>
              </a:rPr>
              <a:t>;</a:t>
            </a:r>
            <a:r>
              <a:rPr lang="zh-CN" altLang="en-US" sz="1600" b="1" dirty="0">
                <a:solidFill>
                  <a:prstClr val="black"/>
                </a:solidFill>
              </a:rPr>
              <a:t>予患者进行饮食指导</a:t>
            </a:r>
            <a:r>
              <a:rPr lang="en-US" altLang="zh-CN" sz="1600" b="1" dirty="0">
                <a:solidFill>
                  <a:prstClr val="black"/>
                </a:solidFill>
              </a:rPr>
              <a:t>;</a:t>
            </a:r>
            <a:endParaRPr lang="zh-CN" altLang="en-US" sz="1600" b="1" dirty="0">
              <a:solidFill>
                <a:prstClr val="black"/>
              </a:solidFill>
            </a:endParaRPr>
          </a:p>
        </p:txBody>
      </p:sp>
      <p:sp>
        <p:nvSpPr>
          <p:cNvPr id="31762" name="标题 1">
            <a:extLst>
              <a:ext uri="{FF2B5EF4-FFF2-40B4-BE49-F238E27FC236}">
                <a16:creationId xmlns:a16="http://schemas.microsoft.com/office/drawing/2014/main" id="{BBCBD455-66B4-A85B-50FF-565C9FAE8786}"/>
              </a:ext>
            </a:extLst>
          </p:cNvPr>
          <p:cNvSpPr txBox="1">
            <a:spLocks/>
          </p:cNvSpPr>
          <p:nvPr/>
        </p:nvSpPr>
        <p:spPr bwMode="auto">
          <a:xfrm>
            <a:off x="781050" y="3429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术后常见并发症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BEE7D9E-3BAF-F4E3-2C95-773271CAC327}"/>
              </a:ext>
            </a:extLst>
          </p:cNvPr>
          <p:cNvSpPr/>
          <p:nvPr/>
        </p:nvSpPr>
        <p:spPr>
          <a:xfrm>
            <a:off x="1600200" y="1528763"/>
            <a:ext cx="5688013" cy="120967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8064A2">
                    <a:lumMod val="75000"/>
                  </a:srgbClr>
                </a:solidFill>
              </a:rPr>
              <a:t>脑脊液漏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D5D7738-0468-12A2-9BB4-C97F93361B39}"/>
              </a:ext>
            </a:extLst>
          </p:cNvPr>
          <p:cNvSpPr/>
          <p:nvPr/>
        </p:nvSpPr>
        <p:spPr>
          <a:xfrm>
            <a:off x="231775" y="2932113"/>
            <a:ext cx="5076825" cy="85725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C0504D">
                    <a:lumMod val="60000"/>
                    <a:lumOff val="40000"/>
                  </a:srgbClr>
                </a:solidFill>
              </a:rPr>
              <a:t>尿崩症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BF5CAD4-EEE5-45C8-2BEC-A52538BE73B2}"/>
              </a:ext>
            </a:extLst>
          </p:cNvPr>
          <p:cNvSpPr/>
          <p:nvPr/>
        </p:nvSpPr>
        <p:spPr>
          <a:xfrm>
            <a:off x="5435600" y="2814638"/>
            <a:ext cx="3457575" cy="90963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C0504D">
                    <a:lumMod val="60000"/>
                    <a:lumOff val="40000"/>
                  </a:srgbClr>
                </a:solidFill>
              </a:rPr>
              <a:t>电解质紊乱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5A4FAA7-C629-333D-AAA3-DA3B4F51B2EC}"/>
              </a:ext>
            </a:extLst>
          </p:cNvPr>
          <p:cNvSpPr/>
          <p:nvPr/>
        </p:nvSpPr>
        <p:spPr>
          <a:xfrm>
            <a:off x="5283200" y="4538663"/>
            <a:ext cx="3887788" cy="77628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1F497D">
                    <a:lumMod val="60000"/>
                    <a:lumOff val="40000"/>
                  </a:srgbClr>
                </a:solidFill>
              </a:rPr>
              <a:t>垂体功能低下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550DF2E-7D22-7BC5-FF0D-955484CDA5ED}"/>
              </a:ext>
            </a:extLst>
          </p:cNvPr>
          <p:cNvSpPr/>
          <p:nvPr/>
        </p:nvSpPr>
        <p:spPr>
          <a:xfrm>
            <a:off x="307975" y="4419600"/>
            <a:ext cx="4964113" cy="89535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1F497D">
                    <a:lumMod val="60000"/>
                    <a:lumOff val="40000"/>
                  </a:srgbClr>
                </a:solidFill>
              </a:rPr>
              <a:t>中枢性高热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矩形 3">
            <a:extLst>
              <a:ext uri="{FF2B5EF4-FFF2-40B4-BE49-F238E27FC236}">
                <a16:creationId xmlns:a16="http://schemas.microsoft.com/office/drawing/2014/main" id="{0509DAFC-5453-1AE4-14B8-AA5B2B864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1341438"/>
            <a:ext cx="43767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操作练习</a:t>
            </a:r>
          </a:p>
        </p:txBody>
      </p:sp>
      <p:sp>
        <p:nvSpPr>
          <p:cNvPr id="33795" name="矩形 4">
            <a:extLst>
              <a:ext uri="{FF2B5EF4-FFF2-40B4-BE49-F238E27FC236}">
                <a16:creationId xmlns:a16="http://schemas.microsoft.com/office/drawing/2014/main" id="{D05653E8-F9F8-2C8C-9DCF-058B3368B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509838"/>
            <a:ext cx="69850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/>
              <a:t>练习张口呼吸</a:t>
            </a:r>
            <a:endParaRPr lang="en-US" altLang="zh-CN" sz="2800" b="1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/>
              <a:t>目的</a:t>
            </a:r>
            <a:r>
              <a:rPr lang="en-US" altLang="zh-CN" sz="2800" b="1"/>
              <a:t>:</a:t>
            </a:r>
            <a:r>
              <a:rPr lang="zh-CN" altLang="en-US" sz="2800" b="1"/>
              <a:t> 经口呼吸</a:t>
            </a:r>
            <a:r>
              <a:rPr lang="en-US" altLang="zh-CN" sz="2800" b="1"/>
              <a:t>,</a:t>
            </a:r>
            <a:r>
              <a:rPr lang="zh-CN" altLang="en-US" sz="2800" b="1"/>
              <a:t>改变呼吸模式</a:t>
            </a:r>
            <a:r>
              <a:rPr lang="en-US" altLang="zh-CN" sz="2800" b="1"/>
              <a:t>,</a:t>
            </a:r>
            <a:r>
              <a:rPr lang="zh-CN" altLang="en-US" sz="2800" b="1"/>
              <a:t>有利于换气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/>
              <a:t> </a:t>
            </a:r>
            <a:endParaRPr lang="zh-CN" altLang="en-US" sz="3200" b="1"/>
          </a:p>
        </p:txBody>
      </p:sp>
      <p:pic>
        <p:nvPicPr>
          <p:cNvPr id="33796" name="图片 4" descr="下载 (3).jpg">
            <a:extLst>
              <a:ext uri="{FF2B5EF4-FFF2-40B4-BE49-F238E27FC236}">
                <a16:creationId xmlns:a16="http://schemas.microsoft.com/office/drawing/2014/main" id="{D0EF9147-3278-4964-0434-3C1F088E7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184650"/>
            <a:ext cx="3671887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6">
            <a:extLst>
              <a:ext uri="{FF2B5EF4-FFF2-40B4-BE49-F238E27FC236}">
                <a16:creationId xmlns:a16="http://schemas.microsoft.com/office/drawing/2014/main" id="{66571C7F-21CB-98B1-F237-5C0F12096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149725"/>
            <a:ext cx="3671888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211CDC65-E3B2-F1A8-1872-6051A25F8846}"/>
              </a:ext>
            </a:extLst>
          </p:cNvPr>
          <p:cNvSpPr/>
          <p:nvPr/>
        </p:nvSpPr>
        <p:spPr>
          <a:xfrm>
            <a:off x="1692275" y="4416425"/>
            <a:ext cx="1690688" cy="358775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slow" advTm="3094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矩形 3">
            <a:extLst>
              <a:ext uri="{FF2B5EF4-FFF2-40B4-BE49-F238E27FC236}">
                <a16:creationId xmlns:a16="http://schemas.microsoft.com/office/drawing/2014/main" id="{9C8FDBE6-DEC7-BE59-9662-289166AB4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138" y="981075"/>
            <a:ext cx="57435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物品准备（一）</a:t>
            </a:r>
          </a:p>
        </p:txBody>
      </p:sp>
      <p:sp>
        <p:nvSpPr>
          <p:cNvPr id="34819" name="矩形 4">
            <a:extLst>
              <a:ext uri="{FF2B5EF4-FFF2-40B4-BE49-F238E27FC236}">
                <a16:creationId xmlns:a16="http://schemas.microsoft.com/office/drawing/2014/main" id="{542D4CEC-3800-E8D1-7F48-BBB18211C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8275"/>
            <a:ext cx="3960813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/>
              <a:t> 医用看护垫</a:t>
            </a:r>
            <a:r>
              <a:rPr lang="en-US" altLang="zh-CN" sz="3200" b="1"/>
              <a:t>1</a:t>
            </a:r>
            <a:r>
              <a:rPr lang="zh-CN" altLang="en-US" sz="3200" b="1"/>
              <a:t>包</a:t>
            </a:r>
            <a:endParaRPr lang="en-US" altLang="zh-CN" sz="3200" b="1"/>
          </a:p>
          <a:p>
            <a:pPr eaLnBrk="1" hangingPunct="1"/>
            <a:r>
              <a:rPr lang="zh-CN" altLang="en-US" sz="3200" b="1"/>
              <a:t> 规格</a:t>
            </a:r>
            <a:r>
              <a:rPr lang="en-US" altLang="zh-CN" sz="3200" b="1"/>
              <a:t>60cm</a:t>
            </a:r>
            <a:r>
              <a:rPr lang="zh-CN" altLang="en-US" sz="3200" b="1"/>
              <a:t>*</a:t>
            </a:r>
            <a:r>
              <a:rPr lang="en-US" altLang="zh-CN" sz="3200" b="1"/>
              <a:t>90cm</a:t>
            </a:r>
            <a:endParaRPr lang="zh-CN" altLang="en-US" sz="3200" b="1"/>
          </a:p>
        </p:txBody>
      </p:sp>
      <p:pic>
        <p:nvPicPr>
          <p:cNvPr id="34820" name="图片 1">
            <a:extLst>
              <a:ext uri="{FF2B5EF4-FFF2-40B4-BE49-F238E27FC236}">
                <a16:creationId xmlns:a16="http://schemas.microsoft.com/office/drawing/2014/main" id="{2E311BE5-49C2-7670-A63B-2F95DFCC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565400"/>
            <a:ext cx="3095625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3094"/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1514</Words>
  <Application>Microsoft Office PowerPoint</Application>
  <PresentationFormat>全屏显示(4:3)</PresentationFormat>
  <Paragraphs>192</Paragraphs>
  <Slides>38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38</vt:i4>
      </vt:variant>
    </vt:vector>
  </HeadingPairs>
  <TitlesOfParts>
    <vt:vector size="52" baseType="lpstr">
      <vt:lpstr>Arial</vt:lpstr>
      <vt:lpstr>宋体</vt:lpstr>
      <vt:lpstr>Calibri</vt:lpstr>
      <vt:lpstr>幼圆</vt:lpstr>
      <vt:lpstr>微软雅黑</vt:lpstr>
      <vt:lpstr>+mn-ea</vt:lpstr>
      <vt:lpstr>Wingdings</vt:lpstr>
      <vt:lpstr>华文彩云</vt:lpstr>
      <vt:lpstr>Times New Roman</vt:lpstr>
      <vt:lpstr>1_自定义设计方案</vt:lpstr>
      <vt:lpstr>2_自定义设计方案</vt:lpstr>
      <vt:lpstr>3_自定义设计方案</vt:lpstr>
      <vt:lpstr>Office 主题</vt:lpstr>
      <vt:lpstr>4_自定义设计方案</vt:lpstr>
      <vt:lpstr>神经外科 垂体瘤-术前/后健康宣教</vt:lpstr>
      <vt:lpstr>垂体瘤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起床要遵循“三部曲”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术后禁食利尿及含糖量高的食物：如西瓜、冬瓜等。</vt:lpstr>
      <vt:lpstr>PowerPoint 演示文稿</vt:lpstr>
      <vt:lpstr>PowerPoint 演示文稿</vt:lpstr>
      <vt:lpstr>PowerPoint 演示文稿</vt:lpstr>
      <vt:lpstr>办理出院手续</vt:lpstr>
      <vt:lpstr>如需复印病历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2023-11-12T02:27:30Z</dcterms:created>
  <dcterms:modified xsi:type="dcterms:W3CDTF">2023-11-12T02:27:54Z</dcterms:modified>
</cp:coreProperties>
</file>